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10287000" cx="18288000"/>
  <p:notesSz cx="6858000" cy="9144000"/>
  <p:embeddedFontLst>
    <p:embeddedFont>
      <p:font typeface="League Spartan"/>
      <p:regular r:id="rId41"/>
      <p:bold r:id="rId42"/>
    </p:embeddedFont>
    <p:embeddedFont>
      <p:font typeface="Montserrat"/>
      <p:bold r:id="rId43"/>
      <p:boldItalic r:id="rId44"/>
    </p:embeddedFont>
    <p:embeddedFont>
      <p:font typeface="Montserrat Medium"/>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9" roundtripDataSignature="AMtx7mi6ZTI01qkmfQl3gwBWG7M53vrd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42" Type="http://schemas.openxmlformats.org/officeDocument/2006/relationships/font" Target="fonts/LeagueSpartan-bold.fntdata"/><Relationship Id="rId47" Type="http://schemas.openxmlformats.org/officeDocument/2006/relationships/font" Target="fonts/MontserratMedium-italic.fntdata"/><Relationship Id="rId34" Type="http://schemas.openxmlformats.org/officeDocument/2006/relationships/slide" Target="slides/slide29.xml"/><Relationship Id="rId21" Type="http://schemas.openxmlformats.org/officeDocument/2006/relationships/slide" Target="slides/slide16.xml"/><Relationship Id="rId50" Type="http://schemas.openxmlformats.org/officeDocument/2006/relationships/customXml" Target="../customXml/item1.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font" Target="fonts/MontserratMedium-regular.fntdata"/><Relationship Id="rId32" Type="http://schemas.openxmlformats.org/officeDocument/2006/relationships/slide" Target="slides/slide27.xml"/><Relationship Id="rId37" Type="http://schemas.openxmlformats.org/officeDocument/2006/relationships/slide" Target="slides/slide32.xml"/><Relationship Id="rId24" Type="http://schemas.openxmlformats.org/officeDocument/2006/relationships/slide" Target="slides/slide19.xml"/><Relationship Id="rId11" Type="http://schemas.openxmlformats.org/officeDocument/2006/relationships/slide" Target="slides/slide6.xml"/><Relationship Id="rId49" Type="http://customschemas.google.com/relationships/presentationmetadata" Target="metadata"/><Relationship Id="rId5" Type="http://schemas.openxmlformats.org/officeDocument/2006/relationships/notesMaster" Target="notesMasters/notesMaster1.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15" Type="http://schemas.openxmlformats.org/officeDocument/2006/relationships/slide" Target="slides/slide10.xml"/><Relationship Id="rId44" Type="http://schemas.openxmlformats.org/officeDocument/2006/relationships/font" Target="fonts/Montserrat-boldItalic.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52" Type="http://schemas.openxmlformats.org/officeDocument/2006/relationships/customXml" Target="../customXml/item3.xml"/><Relationship Id="rId43" Type="http://schemas.openxmlformats.org/officeDocument/2006/relationships/font" Target="fonts/Montserrat-bold.fntdata"/><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Medium-boldItalic.fntdata"/><Relationship Id="rId30" Type="http://schemas.openxmlformats.org/officeDocument/2006/relationships/slide" Target="slides/slide25.xml"/><Relationship Id="rId35" Type="http://schemas.openxmlformats.org/officeDocument/2006/relationships/slide" Target="slides/slide30.xml"/><Relationship Id="rId22" Type="http://schemas.openxmlformats.org/officeDocument/2006/relationships/slide" Target="slides/slide17.xml"/><Relationship Id="rId27" Type="http://schemas.openxmlformats.org/officeDocument/2006/relationships/slide" Target="slides/slide22.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customXml" Target="../customXml/item2.xml"/><Relationship Id="rId3" Type="http://schemas.openxmlformats.org/officeDocument/2006/relationships/presProps" Target="presProps.xml"/><Relationship Id="rId46" Type="http://schemas.openxmlformats.org/officeDocument/2006/relationships/font" Target="fonts/MontserratMedium-bold.fntdata"/><Relationship Id="rId33" Type="http://schemas.openxmlformats.org/officeDocument/2006/relationships/slide" Target="slides/slide28.xml"/><Relationship Id="rId38" Type="http://schemas.openxmlformats.org/officeDocument/2006/relationships/slide" Target="slides/slide33.xml"/><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41" Type="http://schemas.openxmlformats.org/officeDocument/2006/relationships/font" Target="fonts/LeagueSpartan-regular.fntdata"/><Relationship Id="rId20" Type="http://schemas.openxmlformats.org/officeDocument/2006/relationships/slide" Target="slides/slide15.xml"/><Relationship Id="rId1" Type="http://schemas.openxmlformats.org/officeDocument/2006/relationships/theme" Target="theme/theme2.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00" name="Google Shape;40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5"/>
          <p:cNvSpPr/>
          <p:nvPr>
            <p:ph idx="2" type="pic"/>
          </p:nvPr>
        </p:nvSpPr>
        <p:spPr>
          <a:xfrm>
            <a:off x="1792288" y="612775"/>
            <a:ext cx="5486400" cy="4114800"/>
          </a:xfrm>
          <a:prstGeom prst="rect">
            <a:avLst/>
          </a:prstGeom>
          <a:noFill/>
          <a:ln>
            <a:noFill/>
          </a:ln>
        </p:spPr>
      </p:sp>
      <p:sp>
        <p:nvSpPr>
          <p:cNvPr id="68" name="Google Shape;68;p4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7.jp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50.png"/><Relationship Id="rId5" Type="http://schemas.openxmlformats.org/officeDocument/2006/relationships/image" Target="../media/image29.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jpg"/><Relationship Id="rId4" Type="http://schemas.openxmlformats.org/officeDocument/2006/relationships/image" Target="../media/image38.jp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jpg"/><Relationship Id="rId4" Type="http://schemas.openxmlformats.org/officeDocument/2006/relationships/image" Target="../media/image41.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jp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jpg"/><Relationship Id="rId4" Type="http://schemas.openxmlformats.org/officeDocument/2006/relationships/image" Target="../media/image56.png"/><Relationship Id="rId5" Type="http://schemas.openxmlformats.org/officeDocument/2006/relationships/image" Target="../media/image53.png"/><Relationship Id="rId6"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jpg"/><Relationship Id="rId4" Type="http://schemas.openxmlformats.org/officeDocument/2006/relationships/image" Target="../media/image49.png"/><Relationship Id="rId5" Type="http://schemas.openxmlformats.org/officeDocument/2006/relationships/image" Target="../media/image54.png"/><Relationship Id="rId6"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5.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2.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6.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6.jp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jpg"/><Relationship Id="rId4" Type="http://schemas.openxmlformats.org/officeDocument/2006/relationships/image" Target="../media/image26.jpg"/><Relationship Id="rId10" Type="http://schemas.openxmlformats.org/officeDocument/2006/relationships/image" Target="../media/image24.png"/><Relationship Id="rId9"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25.jpg"/><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23.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87" name="Shape 87"/>
        <p:cNvGrpSpPr/>
        <p:nvPr/>
      </p:nvGrpSpPr>
      <p:grpSpPr>
        <a:xfrm>
          <a:off x="0" y="0"/>
          <a:ext cx="0" cy="0"/>
          <a:chOff x="0" y="0"/>
          <a:chExt cx="0" cy="0"/>
        </a:xfrm>
      </p:grpSpPr>
      <p:sp>
        <p:nvSpPr>
          <p:cNvPr id="88" name="Google Shape;88;p1"/>
          <p:cNvSpPr/>
          <p:nvPr/>
        </p:nvSpPr>
        <p:spPr>
          <a:xfrm>
            <a:off x="0" y="1028700"/>
            <a:ext cx="11687175" cy="8229600"/>
          </a:xfrm>
          <a:custGeom>
            <a:rect b="b" l="l" r="r" t="t"/>
            <a:pathLst>
              <a:path extrusionOk="0" h="8229600" w="11687175">
                <a:moveTo>
                  <a:pt x="0" y="0"/>
                </a:moveTo>
                <a:lnTo>
                  <a:pt x="11687175" y="0"/>
                </a:lnTo>
                <a:lnTo>
                  <a:pt x="11687175" y="8229600"/>
                </a:lnTo>
                <a:lnTo>
                  <a:pt x="0" y="8229600"/>
                </a:lnTo>
                <a:lnTo>
                  <a:pt x="0" y="0"/>
                </a:lnTo>
                <a:close/>
              </a:path>
            </a:pathLst>
          </a:custGeom>
          <a:blipFill rotWithShape="1">
            <a:blip r:embed="rId3">
              <a:alphaModFix/>
            </a:blip>
            <a:stretch>
              <a:fillRect b="0" l="-2810" r="-281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11687175" y="1028700"/>
            <a:ext cx="5572125" cy="1096595"/>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a:off x="11687175" y="8161705"/>
            <a:ext cx="5572125" cy="1096595"/>
          </a:xfrm>
          <a:prstGeom prst="rect">
            <a:avLst/>
          </a:prstGeom>
          <a:solidFill>
            <a:srgbClr val="5E5B5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91" name="Google Shape;91;p1"/>
          <p:cNvSpPr/>
          <p:nvPr/>
        </p:nvSpPr>
        <p:spPr>
          <a:xfrm>
            <a:off x="0" y="2134820"/>
            <a:ext cx="5843588" cy="6026886"/>
          </a:xfrm>
          <a:prstGeom prst="rect">
            <a:avLst/>
          </a:pr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p:nvPr/>
        </p:nvSpPr>
        <p:spPr>
          <a:xfrm>
            <a:off x="11687175" y="2125295"/>
            <a:ext cx="5572125" cy="6154276"/>
          </a:xfrm>
          <a:custGeom>
            <a:rect b="b" l="l" r="r" t="t"/>
            <a:pathLst>
              <a:path extrusionOk="0" h="6154276" w="5572125">
                <a:moveTo>
                  <a:pt x="0" y="0"/>
                </a:moveTo>
                <a:lnTo>
                  <a:pt x="5572125" y="0"/>
                </a:lnTo>
                <a:lnTo>
                  <a:pt x="5572125" y="6154276"/>
                </a:lnTo>
                <a:lnTo>
                  <a:pt x="0" y="6154276"/>
                </a:lnTo>
                <a:lnTo>
                  <a:pt x="0" y="0"/>
                </a:lnTo>
                <a:close/>
              </a:path>
            </a:pathLst>
          </a:custGeom>
          <a:blipFill rotWithShape="1">
            <a:blip r:embed="rId4">
              <a:alphaModFix/>
            </a:blip>
            <a:stretch>
              <a:fillRect b="0" l="-11232" r="-5443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738025" y="2800350"/>
            <a:ext cx="4787439" cy="5191349"/>
          </a:xfrm>
          <a:custGeom>
            <a:rect b="b" l="l" r="r" t="t"/>
            <a:pathLst>
              <a:path extrusionOk="0" h="4583973" w="4787439">
                <a:moveTo>
                  <a:pt x="0" y="0"/>
                </a:moveTo>
                <a:lnTo>
                  <a:pt x="4787439" y="0"/>
                </a:lnTo>
                <a:lnTo>
                  <a:pt x="4787439" y="4583973"/>
                </a:lnTo>
                <a:lnTo>
                  <a:pt x="0" y="458397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txBox="1"/>
          <p:nvPr/>
        </p:nvSpPr>
        <p:spPr>
          <a:xfrm>
            <a:off x="789460" y="3749134"/>
            <a:ext cx="4684569" cy="230506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000">
                <a:solidFill>
                  <a:srgbClr val="373533"/>
                </a:solidFill>
                <a:latin typeface="Montserrat"/>
                <a:ea typeface="Montserrat"/>
                <a:cs typeface="Montserrat"/>
                <a:sym typeface="Montserrat"/>
              </a:rPr>
              <a:t>Identifying Barriers and Challenges to PrEP Uptake Among Cisgender and Transgender Black Women in Connecticut</a:t>
            </a:r>
            <a:endParaRPr/>
          </a:p>
        </p:txBody>
      </p:sp>
      <p:sp>
        <p:nvSpPr>
          <p:cNvPr id="95" name="Google Shape;95;p1"/>
          <p:cNvSpPr txBox="1"/>
          <p:nvPr/>
        </p:nvSpPr>
        <p:spPr>
          <a:xfrm>
            <a:off x="11908135" y="8648700"/>
            <a:ext cx="4932000" cy="2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2000">
                <a:solidFill>
                  <a:srgbClr val="FFFFFF"/>
                </a:solidFill>
              </a:rPr>
              <a:t>ANNA PELC</a:t>
            </a:r>
            <a:endParaRPr b="1"/>
          </a:p>
        </p:txBody>
      </p:sp>
      <p:sp>
        <p:nvSpPr>
          <p:cNvPr id="96" name="Google Shape;96;p1"/>
          <p:cNvSpPr txBox="1"/>
          <p:nvPr/>
        </p:nvSpPr>
        <p:spPr>
          <a:xfrm>
            <a:off x="134388" y="9471587"/>
            <a:ext cx="17835000" cy="277200"/>
          </a:xfrm>
          <a:prstGeom prst="rect">
            <a:avLst/>
          </a:prstGeom>
          <a:noFill/>
          <a:ln>
            <a:noFill/>
          </a:ln>
        </p:spPr>
        <p:txBody>
          <a:bodyPr anchorCtr="0" anchor="t" bIns="0" lIns="0" spcFirstLastPara="1" rIns="0" wrap="square" tIns="0">
            <a:spAutoFit/>
          </a:bodyPr>
          <a:lstStyle/>
          <a:p>
            <a:pPr indent="0" lvl="0" marL="0" marR="0" rtl="0" algn="l">
              <a:lnSpc>
                <a:spcPct val="75000"/>
              </a:lnSpc>
              <a:spcBef>
                <a:spcPts val="0"/>
              </a:spcBef>
              <a:spcAft>
                <a:spcPts val="0"/>
              </a:spcAft>
              <a:buNone/>
            </a:pPr>
            <a:r>
              <a:rPr b="1" lang="en-US" sz="2400">
                <a:solidFill>
                  <a:srgbClr val="373533"/>
                </a:solidFill>
              </a:rPr>
              <a:t>YALE UNIVERSITY | 19 FEB 2025</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247" name="Shape 247"/>
        <p:cNvGrpSpPr/>
        <p:nvPr/>
      </p:nvGrpSpPr>
      <p:grpSpPr>
        <a:xfrm>
          <a:off x="0" y="0"/>
          <a:ext cx="0" cy="0"/>
          <a:chOff x="0" y="0"/>
          <a:chExt cx="0" cy="0"/>
        </a:xfrm>
      </p:grpSpPr>
      <p:grpSp>
        <p:nvGrpSpPr>
          <p:cNvPr id="248" name="Google Shape;248;p10"/>
          <p:cNvGrpSpPr/>
          <p:nvPr/>
        </p:nvGrpSpPr>
        <p:grpSpPr>
          <a:xfrm>
            <a:off x="11088000" y="4556168"/>
            <a:ext cx="6171300" cy="1174665"/>
            <a:chOff x="0" y="0"/>
            <a:chExt cx="8228399" cy="1566220"/>
          </a:xfrm>
        </p:grpSpPr>
        <p:sp>
          <p:nvSpPr>
            <p:cNvPr id="249" name="Google Shape;249;p10"/>
            <p:cNvSpPr/>
            <p:nvPr/>
          </p:nvSpPr>
          <p:spPr>
            <a:xfrm>
              <a:off x="0" y="0"/>
              <a:ext cx="1566220" cy="156622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BE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10"/>
            <p:cNvSpPr txBox="1"/>
            <p:nvPr/>
          </p:nvSpPr>
          <p:spPr>
            <a:xfrm>
              <a:off x="2110577" y="0"/>
              <a:ext cx="3425240" cy="520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00">
                  <a:solidFill>
                    <a:srgbClr val="373533"/>
                  </a:solidFill>
                  <a:latin typeface="Montserrat"/>
                  <a:ea typeface="Montserrat"/>
                  <a:cs typeface="Montserrat"/>
                  <a:sym typeface="Montserrat"/>
                </a:rPr>
                <a:t>HIV resources</a:t>
              </a:r>
              <a:endParaRPr/>
            </a:p>
          </p:txBody>
        </p:sp>
        <p:sp>
          <p:nvSpPr>
            <p:cNvPr id="251" name="Google Shape;251;p10"/>
            <p:cNvSpPr txBox="1"/>
            <p:nvPr/>
          </p:nvSpPr>
          <p:spPr>
            <a:xfrm>
              <a:off x="2110577" y="845706"/>
              <a:ext cx="6117822" cy="720513"/>
            </a:xfrm>
            <a:prstGeom prst="rect">
              <a:avLst/>
            </a:prstGeom>
            <a:noFill/>
            <a:ln>
              <a:noFill/>
            </a:ln>
          </p:spPr>
          <p:txBody>
            <a:bodyPr anchorCtr="0" anchor="t" bIns="0" lIns="0" spcFirstLastPara="1" rIns="0" wrap="square" tIns="0">
              <a:spAutoFit/>
            </a:bodyPr>
            <a:lstStyle/>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State statistics </a:t>
              </a:r>
              <a:endParaRPr/>
            </a:p>
            <a:p>
              <a:pPr indent="-172720" lvl="1" marL="345440" marR="0" rtl="0" algn="l">
                <a:lnSpc>
                  <a:spcPct val="140000"/>
                </a:lnSpc>
                <a:spcBef>
                  <a:spcPts val="0"/>
                </a:spcBef>
                <a:spcAft>
                  <a:spcPts val="0"/>
                </a:spcAft>
                <a:buClr>
                  <a:srgbClr val="5E5B58"/>
                </a:buClr>
                <a:buSzPts val="1600"/>
                <a:buFont typeface="Arial"/>
                <a:buChar char="•"/>
              </a:pPr>
              <a:r>
                <a:rPr b="0" i="0" lang="en-US" sz="1600" u="none" cap="none" strike="noStrike">
                  <a:solidFill>
                    <a:srgbClr val="5E5B58"/>
                  </a:solidFill>
                  <a:latin typeface="Arial"/>
                  <a:ea typeface="Arial"/>
                  <a:cs typeface="Arial"/>
                  <a:sym typeface="Arial"/>
                </a:rPr>
                <a:t>New infections</a:t>
              </a:r>
              <a:endParaRPr/>
            </a:p>
          </p:txBody>
        </p:sp>
      </p:grpSp>
      <p:grpSp>
        <p:nvGrpSpPr>
          <p:cNvPr id="252" name="Google Shape;252;p10"/>
          <p:cNvGrpSpPr/>
          <p:nvPr/>
        </p:nvGrpSpPr>
        <p:grpSpPr>
          <a:xfrm>
            <a:off x="11088000" y="6319901"/>
            <a:ext cx="6171300" cy="1174665"/>
            <a:chOff x="0" y="0"/>
            <a:chExt cx="8228399" cy="1566220"/>
          </a:xfrm>
        </p:grpSpPr>
        <p:sp>
          <p:nvSpPr>
            <p:cNvPr id="253" name="Google Shape;253;p10"/>
            <p:cNvSpPr/>
            <p:nvPr/>
          </p:nvSpPr>
          <p:spPr>
            <a:xfrm>
              <a:off x="0" y="0"/>
              <a:ext cx="1566220" cy="156622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BA88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0"/>
            <p:cNvSpPr txBox="1"/>
            <p:nvPr/>
          </p:nvSpPr>
          <p:spPr>
            <a:xfrm>
              <a:off x="2110577" y="0"/>
              <a:ext cx="3425240" cy="508000"/>
            </a:xfrm>
            <a:prstGeom prst="rect">
              <a:avLst/>
            </a:prstGeom>
            <a:noFill/>
            <a:ln>
              <a:noFill/>
            </a:ln>
          </p:spPr>
          <p:txBody>
            <a:bodyPr anchorCtr="0" anchor="t" bIns="0" lIns="0" spcFirstLastPara="1" rIns="0" wrap="square" tIns="0">
              <a:spAutoFit/>
            </a:bodyPr>
            <a:lstStyle/>
            <a:p>
              <a:pPr indent="0" lvl="0" marL="0" marR="0" rtl="0" algn="l">
                <a:lnSpc>
                  <a:spcPct val="166666"/>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10"/>
            <p:cNvSpPr txBox="1"/>
            <p:nvPr/>
          </p:nvSpPr>
          <p:spPr>
            <a:xfrm>
              <a:off x="2110577" y="845706"/>
              <a:ext cx="6117822" cy="720513"/>
            </a:xfrm>
            <a:prstGeom prst="rect">
              <a:avLst/>
            </a:prstGeom>
            <a:noFill/>
            <a:ln>
              <a:noFill/>
            </a:ln>
          </p:spPr>
          <p:txBody>
            <a:bodyPr anchorCtr="0" anchor="t" bIns="0" lIns="0" spcFirstLastPara="1" rIns="0" wrap="square" tIns="0">
              <a:spAutoFit/>
            </a:bodyPr>
            <a:lstStyle/>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What is PrEP? </a:t>
              </a:r>
              <a:endParaRPr/>
            </a:p>
            <a:p>
              <a:pPr indent="-172720" lvl="1" marL="345440" marR="0" rtl="0" algn="l">
                <a:lnSpc>
                  <a:spcPct val="140000"/>
                </a:lnSpc>
                <a:spcBef>
                  <a:spcPts val="0"/>
                </a:spcBef>
                <a:spcAft>
                  <a:spcPts val="0"/>
                </a:spcAft>
                <a:buClr>
                  <a:srgbClr val="5E5B58"/>
                </a:buClr>
                <a:buSzPts val="1600"/>
                <a:buFont typeface="Arial"/>
                <a:buChar char="•"/>
              </a:pPr>
              <a:r>
                <a:rPr b="0" i="0" lang="en-US" sz="1600" u="none" cap="none" strike="noStrike">
                  <a:solidFill>
                    <a:srgbClr val="5E5B58"/>
                  </a:solidFill>
                  <a:latin typeface="Arial"/>
                  <a:ea typeface="Arial"/>
                  <a:cs typeface="Arial"/>
                  <a:sym typeface="Arial"/>
                </a:rPr>
                <a:t>How effective is PrEP?</a:t>
              </a:r>
              <a:endParaRPr/>
            </a:p>
          </p:txBody>
        </p:sp>
      </p:grpSp>
      <p:grpSp>
        <p:nvGrpSpPr>
          <p:cNvPr id="256" name="Google Shape;256;p10"/>
          <p:cNvGrpSpPr/>
          <p:nvPr/>
        </p:nvGrpSpPr>
        <p:grpSpPr>
          <a:xfrm>
            <a:off x="11088000" y="8083635"/>
            <a:ext cx="6171300" cy="1174665"/>
            <a:chOff x="0" y="0"/>
            <a:chExt cx="8228399" cy="1566220"/>
          </a:xfrm>
        </p:grpSpPr>
        <p:sp>
          <p:nvSpPr>
            <p:cNvPr id="257" name="Google Shape;257;p10"/>
            <p:cNvSpPr txBox="1"/>
            <p:nvPr/>
          </p:nvSpPr>
          <p:spPr>
            <a:xfrm>
              <a:off x="2110577" y="845706"/>
              <a:ext cx="6117822" cy="720513"/>
            </a:xfrm>
            <a:prstGeom prst="rect">
              <a:avLst/>
            </a:prstGeom>
            <a:noFill/>
            <a:ln>
              <a:noFill/>
            </a:ln>
          </p:spPr>
          <p:txBody>
            <a:bodyPr anchorCtr="0" anchor="t" bIns="0" lIns="0" spcFirstLastPara="1" rIns="0" wrap="square" tIns="0">
              <a:spAutoFit/>
            </a:bodyPr>
            <a:lstStyle/>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Find local clinicians </a:t>
              </a:r>
              <a:endParaRPr/>
            </a:p>
            <a:p>
              <a:pPr indent="-172720" lvl="1" marL="345440" marR="0" rtl="0" algn="l">
                <a:lnSpc>
                  <a:spcPct val="140000"/>
                </a:lnSpc>
                <a:spcBef>
                  <a:spcPts val="0"/>
                </a:spcBef>
                <a:spcAft>
                  <a:spcPts val="0"/>
                </a:spcAft>
                <a:buClr>
                  <a:srgbClr val="5E5B58"/>
                </a:buClr>
                <a:buSzPts val="1600"/>
                <a:buFont typeface="Arial"/>
                <a:buChar char="•"/>
              </a:pPr>
              <a:r>
                <a:rPr b="0" i="0" lang="en-US" sz="1600" u="none" cap="none" strike="noStrike">
                  <a:solidFill>
                    <a:srgbClr val="5E5B58"/>
                  </a:solidFill>
                  <a:latin typeface="Arial"/>
                  <a:ea typeface="Arial"/>
                  <a:cs typeface="Arial"/>
                  <a:sym typeface="Arial"/>
                </a:rPr>
                <a:t>Find clinics that prescribe PrEP</a:t>
              </a:r>
              <a:endParaRPr/>
            </a:p>
          </p:txBody>
        </p:sp>
        <p:sp>
          <p:nvSpPr>
            <p:cNvPr id="258" name="Google Shape;258;p10"/>
            <p:cNvSpPr/>
            <p:nvPr/>
          </p:nvSpPr>
          <p:spPr>
            <a:xfrm>
              <a:off x="0" y="0"/>
              <a:ext cx="1566220" cy="156622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4A1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9" name="Google Shape;259;p10"/>
          <p:cNvSpPr/>
          <p:nvPr/>
        </p:nvSpPr>
        <p:spPr>
          <a:xfrm>
            <a:off x="10433695" y="1028700"/>
            <a:ext cx="6825605" cy="3161936"/>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10"/>
          <p:cNvSpPr/>
          <p:nvPr/>
        </p:nvSpPr>
        <p:spPr>
          <a:xfrm>
            <a:off x="1028700" y="4190636"/>
            <a:ext cx="9404995" cy="6096364"/>
          </a:xfrm>
          <a:custGeom>
            <a:rect b="b" l="l" r="r" t="t"/>
            <a:pathLst>
              <a:path extrusionOk="0" h="6096364" w="9404995">
                <a:moveTo>
                  <a:pt x="0" y="0"/>
                </a:moveTo>
                <a:lnTo>
                  <a:pt x="9404995" y="0"/>
                </a:lnTo>
                <a:lnTo>
                  <a:pt x="9404995" y="6096364"/>
                </a:lnTo>
                <a:lnTo>
                  <a:pt x="0" y="6096364"/>
                </a:lnTo>
                <a:lnTo>
                  <a:pt x="0" y="0"/>
                </a:lnTo>
                <a:close/>
              </a:path>
            </a:pathLst>
          </a:custGeom>
          <a:blipFill rotWithShape="1">
            <a:blip r:embed="rId3">
              <a:alphaModFix/>
            </a:blip>
            <a:stretch>
              <a:fillRect b="-1423" l="0" r="0" t="-142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10"/>
          <p:cNvSpPr/>
          <p:nvPr/>
        </p:nvSpPr>
        <p:spPr>
          <a:xfrm>
            <a:off x="11317607" y="8280696"/>
            <a:ext cx="754163" cy="729653"/>
          </a:xfrm>
          <a:custGeom>
            <a:rect b="b" l="l" r="r" t="t"/>
            <a:pathLst>
              <a:path extrusionOk="0" h="729653" w="754163">
                <a:moveTo>
                  <a:pt x="0" y="0"/>
                </a:moveTo>
                <a:lnTo>
                  <a:pt x="754162" y="0"/>
                </a:lnTo>
                <a:lnTo>
                  <a:pt x="754162" y="729653"/>
                </a:lnTo>
                <a:lnTo>
                  <a:pt x="0" y="7296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0"/>
          <p:cNvSpPr/>
          <p:nvPr/>
        </p:nvSpPr>
        <p:spPr>
          <a:xfrm>
            <a:off x="11350031" y="6529621"/>
            <a:ext cx="689314" cy="755225"/>
          </a:xfrm>
          <a:custGeom>
            <a:rect b="b" l="l" r="r" t="t"/>
            <a:pathLst>
              <a:path extrusionOk="0" h="755225" w="689314">
                <a:moveTo>
                  <a:pt x="0" y="0"/>
                </a:moveTo>
                <a:lnTo>
                  <a:pt x="689314" y="0"/>
                </a:lnTo>
                <a:lnTo>
                  <a:pt x="689314" y="755225"/>
                </a:lnTo>
                <a:lnTo>
                  <a:pt x="0" y="7552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10"/>
          <p:cNvSpPr/>
          <p:nvPr/>
        </p:nvSpPr>
        <p:spPr>
          <a:xfrm>
            <a:off x="11317607" y="4840997"/>
            <a:ext cx="754163" cy="670262"/>
          </a:xfrm>
          <a:custGeom>
            <a:rect b="b" l="l" r="r" t="t"/>
            <a:pathLst>
              <a:path extrusionOk="0" h="670262" w="754163">
                <a:moveTo>
                  <a:pt x="0" y="0"/>
                </a:moveTo>
                <a:lnTo>
                  <a:pt x="754162" y="0"/>
                </a:lnTo>
                <a:lnTo>
                  <a:pt x="754162" y="670262"/>
                </a:lnTo>
                <a:lnTo>
                  <a:pt x="0" y="6702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0"/>
          <p:cNvSpPr txBox="1"/>
          <p:nvPr/>
        </p:nvSpPr>
        <p:spPr>
          <a:xfrm>
            <a:off x="11088000" y="2104514"/>
            <a:ext cx="4065869" cy="1476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900">
                <a:solidFill>
                  <a:srgbClr val="373533"/>
                </a:solidFill>
                <a:latin typeface="Montserrat"/>
                <a:ea typeface="Montserrat"/>
                <a:cs typeface="Montserrat"/>
                <a:sym typeface="Montserrat"/>
              </a:rPr>
              <a:t>Landscape Assessment</a:t>
            </a:r>
            <a:endParaRPr/>
          </a:p>
        </p:txBody>
      </p:sp>
      <p:sp>
        <p:nvSpPr>
          <p:cNvPr id="265" name="Google Shape;265;p10"/>
          <p:cNvSpPr txBox="1"/>
          <p:nvPr/>
        </p:nvSpPr>
        <p:spPr>
          <a:xfrm>
            <a:off x="11088000" y="1476375"/>
            <a:ext cx="5532719" cy="240665"/>
          </a:xfrm>
          <a:prstGeom prst="rect">
            <a:avLst/>
          </a:prstGeom>
          <a:noFill/>
          <a:ln>
            <a:noFill/>
          </a:ln>
        </p:spPr>
        <p:txBody>
          <a:bodyPr anchorCtr="0" anchor="t" bIns="0" lIns="0" spcFirstLastPara="1" rIns="0" wrap="square" tIns="0">
            <a:spAutoFit/>
          </a:bodyPr>
          <a:lstStyle/>
          <a:p>
            <a:pPr indent="0" lvl="0" marL="0" marR="0" rtl="0" algn="l">
              <a:lnSpc>
                <a:spcPct val="139928"/>
              </a:lnSpc>
              <a:spcBef>
                <a:spcPts val="0"/>
              </a:spcBef>
              <a:spcAft>
                <a:spcPts val="0"/>
              </a:spcAft>
              <a:buNone/>
            </a:pPr>
            <a:r>
              <a:rPr lang="en-US" sz="1400">
                <a:solidFill>
                  <a:srgbClr val="373533"/>
                </a:solidFill>
                <a:latin typeface="Arial"/>
                <a:ea typeface="Arial"/>
                <a:cs typeface="Arial"/>
                <a:sym typeface="Arial"/>
              </a:rPr>
              <a:t>FINDINGS FROM LANDSCAPE ASSESSMENT</a:t>
            </a:r>
            <a:endParaRPr/>
          </a:p>
        </p:txBody>
      </p:sp>
      <p:sp>
        <p:nvSpPr>
          <p:cNvPr id="266" name="Google Shape;266;p10"/>
          <p:cNvSpPr txBox="1"/>
          <p:nvPr/>
        </p:nvSpPr>
        <p:spPr>
          <a:xfrm>
            <a:off x="12628531" y="6272276"/>
            <a:ext cx="4438799" cy="438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600">
                <a:solidFill>
                  <a:srgbClr val="000000"/>
                </a:solidFill>
                <a:latin typeface="Montserrat"/>
                <a:ea typeface="Montserrat"/>
                <a:cs typeface="Montserrat"/>
                <a:sym typeface="Montserrat"/>
              </a:rPr>
              <a:t>General PrEP Information</a:t>
            </a:r>
            <a:endParaRPr/>
          </a:p>
        </p:txBody>
      </p:sp>
      <p:sp>
        <p:nvSpPr>
          <p:cNvPr id="267" name="Google Shape;267;p10"/>
          <p:cNvSpPr txBox="1"/>
          <p:nvPr/>
        </p:nvSpPr>
        <p:spPr>
          <a:xfrm>
            <a:off x="12680280" y="8037491"/>
            <a:ext cx="2332434" cy="438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600">
                <a:solidFill>
                  <a:srgbClr val="000000"/>
                </a:solidFill>
                <a:latin typeface="Montserrat"/>
                <a:ea typeface="Montserrat"/>
                <a:cs typeface="Montserrat"/>
                <a:sym typeface="Montserrat"/>
              </a:rPr>
              <a:t>PrEP locators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271" name="Shape 271"/>
        <p:cNvGrpSpPr/>
        <p:nvPr/>
      </p:nvGrpSpPr>
      <p:grpSpPr>
        <a:xfrm>
          <a:off x="0" y="0"/>
          <a:ext cx="0" cy="0"/>
          <a:chOff x="0" y="0"/>
          <a:chExt cx="0" cy="0"/>
        </a:xfrm>
      </p:grpSpPr>
      <p:sp>
        <p:nvSpPr>
          <p:cNvPr id="272" name="Google Shape;272;p11"/>
          <p:cNvSpPr/>
          <p:nvPr/>
        </p:nvSpPr>
        <p:spPr>
          <a:xfrm>
            <a:off x="1028700" y="4556168"/>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94E5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1"/>
          <p:cNvSpPr/>
          <p:nvPr/>
        </p:nvSpPr>
        <p:spPr>
          <a:xfrm>
            <a:off x="1028700" y="6319901"/>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4A3A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1"/>
          <p:cNvSpPr/>
          <p:nvPr/>
        </p:nvSpPr>
        <p:spPr>
          <a:xfrm>
            <a:off x="1028700" y="8083635"/>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1"/>
          <p:cNvSpPr/>
          <p:nvPr/>
        </p:nvSpPr>
        <p:spPr>
          <a:xfrm>
            <a:off x="0" y="1028700"/>
            <a:ext cx="7854305" cy="3161936"/>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1"/>
          <p:cNvSpPr/>
          <p:nvPr/>
        </p:nvSpPr>
        <p:spPr>
          <a:xfrm>
            <a:off x="7863830" y="1028700"/>
            <a:ext cx="8706754" cy="3161936"/>
          </a:xfrm>
          <a:custGeom>
            <a:rect b="b" l="l" r="r" t="t"/>
            <a:pathLst>
              <a:path extrusionOk="0" h="3161936" w="8706754">
                <a:moveTo>
                  <a:pt x="0" y="0"/>
                </a:moveTo>
                <a:lnTo>
                  <a:pt x="8706754" y="0"/>
                </a:lnTo>
                <a:lnTo>
                  <a:pt x="8706754" y="3161936"/>
                </a:lnTo>
                <a:lnTo>
                  <a:pt x="0" y="3161936"/>
                </a:lnTo>
                <a:lnTo>
                  <a:pt x="0" y="0"/>
                </a:lnTo>
                <a:close/>
              </a:path>
            </a:pathLst>
          </a:custGeom>
          <a:blipFill rotWithShape="1">
            <a:blip r:embed="rId3">
              <a:alphaModFix/>
            </a:blip>
            <a:stretch>
              <a:fillRect b="0" l="-4472" r="-447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1"/>
          <p:cNvSpPr/>
          <p:nvPr/>
        </p:nvSpPr>
        <p:spPr>
          <a:xfrm>
            <a:off x="7854305" y="4190636"/>
            <a:ext cx="8706754" cy="6096364"/>
          </a:xfrm>
          <a:custGeom>
            <a:rect b="b" l="l" r="r" t="t"/>
            <a:pathLst>
              <a:path extrusionOk="0" h="6096364" w="8706754">
                <a:moveTo>
                  <a:pt x="0" y="0"/>
                </a:moveTo>
                <a:lnTo>
                  <a:pt x="8706754" y="0"/>
                </a:lnTo>
                <a:lnTo>
                  <a:pt x="8706754" y="6096364"/>
                </a:lnTo>
                <a:lnTo>
                  <a:pt x="0" y="6096364"/>
                </a:lnTo>
                <a:lnTo>
                  <a:pt x="0" y="0"/>
                </a:lnTo>
                <a:close/>
              </a:path>
            </a:pathLst>
          </a:custGeom>
          <a:blipFill rotWithShape="1">
            <a:blip r:embed="rId4">
              <a:alphaModFix/>
            </a:blip>
            <a:stretch>
              <a:fillRect b="0" l="-2512" r="-251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1"/>
          <p:cNvSpPr/>
          <p:nvPr/>
        </p:nvSpPr>
        <p:spPr>
          <a:xfrm>
            <a:off x="1446974" y="6573291"/>
            <a:ext cx="338118" cy="667886"/>
          </a:xfrm>
          <a:custGeom>
            <a:rect b="b" l="l" r="r" t="t"/>
            <a:pathLst>
              <a:path extrusionOk="0" h="667886" w="338118">
                <a:moveTo>
                  <a:pt x="0" y="0"/>
                </a:moveTo>
                <a:lnTo>
                  <a:pt x="338117" y="0"/>
                </a:lnTo>
                <a:lnTo>
                  <a:pt x="338117" y="667886"/>
                </a:lnTo>
                <a:lnTo>
                  <a:pt x="0" y="6678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1"/>
          <p:cNvSpPr/>
          <p:nvPr/>
        </p:nvSpPr>
        <p:spPr>
          <a:xfrm>
            <a:off x="1273144" y="8328100"/>
            <a:ext cx="681450" cy="685736"/>
          </a:xfrm>
          <a:custGeom>
            <a:rect b="b" l="l" r="r" t="t"/>
            <a:pathLst>
              <a:path extrusionOk="0" h="685736" w="681450">
                <a:moveTo>
                  <a:pt x="0" y="0"/>
                </a:moveTo>
                <a:lnTo>
                  <a:pt x="681450" y="0"/>
                </a:lnTo>
                <a:lnTo>
                  <a:pt x="681450" y="685736"/>
                </a:lnTo>
                <a:lnTo>
                  <a:pt x="0" y="68573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1"/>
          <p:cNvSpPr/>
          <p:nvPr/>
        </p:nvSpPr>
        <p:spPr>
          <a:xfrm>
            <a:off x="1208234" y="4696497"/>
            <a:ext cx="815597" cy="799285"/>
          </a:xfrm>
          <a:custGeom>
            <a:rect b="b" l="l" r="r" t="t"/>
            <a:pathLst>
              <a:path extrusionOk="0" h="799285" w="815597">
                <a:moveTo>
                  <a:pt x="0" y="0"/>
                </a:moveTo>
                <a:lnTo>
                  <a:pt x="815597" y="0"/>
                </a:lnTo>
                <a:lnTo>
                  <a:pt x="815597" y="799285"/>
                </a:lnTo>
                <a:lnTo>
                  <a:pt x="0" y="79928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11"/>
          <p:cNvSpPr txBox="1"/>
          <p:nvPr/>
        </p:nvSpPr>
        <p:spPr>
          <a:xfrm>
            <a:off x="2611633" y="4556168"/>
            <a:ext cx="3024500" cy="390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00">
                <a:solidFill>
                  <a:srgbClr val="373533"/>
                </a:solidFill>
                <a:latin typeface="Montserrat"/>
                <a:ea typeface="Montserrat"/>
                <a:cs typeface="Montserrat"/>
                <a:sym typeface="Montserrat"/>
              </a:rPr>
              <a:t>CDC Resources</a:t>
            </a:r>
            <a:endParaRPr/>
          </a:p>
        </p:txBody>
      </p:sp>
      <p:sp>
        <p:nvSpPr>
          <p:cNvPr id="282" name="Google Shape;282;p11"/>
          <p:cNvSpPr txBox="1"/>
          <p:nvPr/>
        </p:nvSpPr>
        <p:spPr>
          <a:xfrm>
            <a:off x="2611633" y="5108901"/>
            <a:ext cx="3949786" cy="264160"/>
          </a:xfrm>
          <a:prstGeom prst="rect">
            <a:avLst/>
          </a:prstGeom>
          <a:noFill/>
          <a:ln>
            <a:noFill/>
          </a:ln>
        </p:spPr>
        <p:txBody>
          <a:bodyPr anchorCtr="0" anchor="t" bIns="0" lIns="0" spcFirstLastPara="1" rIns="0" wrap="square" tIns="0">
            <a:spAutoFit/>
          </a:bodyPr>
          <a:lstStyle/>
          <a:p>
            <a:pPr indent="-172720" lvl="1" marL="345440" marR="0" rtl="0" algn="l">
              <a:lnSpc>
                <a:spcPct val="140000"/>
              </a:lnSpc>
              <a:spcBef>
                <a:spcPts val="0"/>
              </a:spcBef>
              <a:spcAft>
                <a:spcPts val="0"/>
              </a:spcAft>
              <a:buClr>
                <a:srgbClr val="5E5B58"/>
              </a:buClr>
              <a:buSzPts val="1600"/>
              <a:buFont typeface="Arial"/>
              <a:buChar char="•"/>
            </a:pPr>
            <a:r>
              <a:rPr b="0" i="0" lang="en-US" sz="1600" u="none" cap="none" strike="noStrike">
                <a:solidFill>
                  <a:srgbClr val="5E5B58"/>
                </a:solidFill>
                <a:latin typeface="Arial"/>
                <a:ea typeface="Arial"/>
                <a:cs typeface="Arial"/>
                <a:sym typeface="Arial"/>
              </a:rPr>
              <a:t>Links to available CDC resources</a:t>
            </a:r>
            <a:endParaRPr/>
          </a:p>
        </p:txBody>
      </p:sp>
      <p:sp>
        <p:nvSpPr>
          <p:cNvPr id="283" name="Google Shape;283;p11"/>
          <p:cNvSpPr txBox="1"/>
          <p:nvPr/>
        </p:nvSpPr>
        <p:spPr>
          <a:xfrm>
            <a:off x="2611633" y="6872351"/>
            <a:ext cx="4040155" cy="540385"/>
          </a:xfrm>
          <a:prstGeom prst="rect">
            <a:avLst/>
          </a:prstGeom>
          <a:noFill/>
          <a:ln>
            <a:noFill/>
          </a:ln>
        </p:spPr>
        <p:txBody>
          <a:bodyPr anchorCtr="0" anchor="t" bIns="0" lIns="0" spcFirstLastPara="1" rIns="0" wrap="square" tIns="0">
            <a:spAutoFit/>
          </a:bodyPr>
          <a:lstStyle/>
          <a:p>
            <a:pPr indent="-172720" lvl="1" marL="345440" marR="0" rtl="0" algn="l">
              <a:lnSpc>
                <a:spcPct val="140000"/>
              </a:lnSpc>
              <a:spcBef>
                <a:spcPts val="0"/>
              </a:spcBef>
              <a:spcAft>
                <a:spcPts val="0"/>
              </a:spcAft>
              <a:buClr>
                <a:srgbClr val="5E5B58"/>
              </a:buClr>
              <a:buSzPts val="1600"/>
              <a:buFont typeface="Arial"/>
              <a:buChar char="•"/>
            </a:pPr>
            <a:r>
              <a:rPr b="0" i="0" lang="en-US" sz="1600" u="none" cap="none" strike="noStrike">
                <a:solidFill>
                  <a:srgbClr val="5E5B58"/>
                </a:solidFill>
                <a:latin typeface="Arial"/>
                <a:ea typeface="Arial"/>
                <a:cs typeface="Arial"/>
                <a:sym typeface="Arial"/>
              </a:rPr>
              <a:t>Links to patient assistance programs i.e., Gilead</a:t>
            </a:r>
            <a:endParaRPr/>
          </a:p>
        </p:txBody>
      </p:sp>
      <p:sp>
        <p:nvSpPr>
          <p:cNvPr id="284" name="Google Shape;284;p11"/>
          <p:cNvSpPr txBox="1"/>
          <p:nvPr/>
        </p:nvSpPr>
        <p:spPr>
          <a:xfrm>
            <a:off x="2611633" y="8632868"/>
            <a:ext cx="5117415" cy="826135"/>
          </a:xfrm>
          <a:prstGeom prst="rect">
            <a:avLst/>
          </a:prstGeom>
          <a:noFill/>
          <a:ln>
            <a:noFill/>
          </a:ln>
        </p:spPr>
        <p:txBody>
          <a:bodyPr anchorCtr="0" anchor="t" bIns="0" lIns="0" spcFirstLastPara="1" rIns="0" wrap="square" tIns="0">
            <a:spAutoFit/>
          </a:bodyPr>
          <a:lstStyle/>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Billing codes</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How to take sexual history</a:t>
            </a:r>
            <a:endParaRPr/>
          </a:p>
          <a:p>
            <a:pPr indent="-172720" lvl="1" marL="345440" marR="0" rtl="0" algn="l">
              <a:lnSpc>
                <a:spcPct val="140000"/>
              </a:lnSpc>
              <a:spcBef>
                <a:spcPts val="0"/>
              </a:spcBef>
              <a:spcAft>
                <a:spcPts val="0"/>
              </a:spcAft>
              <a:buClr>
                <a:srgbClr val="5E5B58"/>
              </a:buClr>
              <a:buSzPts val="1600"/>
              <a:buFont typeface="Arial"/>
              <a:buChar char="•"/>
            </a:pPr>
            <a:r>
              <a:rPr b="0" i="0" lang="en-US" sz="1600" u="none" cap="none" strike="noStrike">
                <a:solidFill>
                  <a:srgbClr val="5E5B58"/>
                </a:solidFill>
                <a:latin typeface="Arial"/>
                <a:ea typeface="Arial"/>
                <a:cs typeface="Arial"/>
                <a:sym typeface="Arial"/>
              </a:rPr>
              <a:t>How to prescribe PrEP</a:t>
            </a:r>
            <a:endParaRPr/>
          </a:p>
        </p:txBody>
      </p:sp>
      <p:sp>
        <p:nvSpPr>
          <p:cNvPr id="285" name="Google Shape;285;p11"/>
          <p:cNvSpPr txBox="1"/>
          <p:nvPr/>
        </p:nvSpPr>
        <p:spPr>
          <a:xfrm>
            <a:off x="1028700" y="2094989"/>
            <a:ext cx="4065869" cy="1524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000">
                <a:solidFill>
                  <a:srgbClr val="373533"/>
                </a:solidFill>
                <a:latin typeface="Montserrat"/>
                <a:ea typeface="Montserrat"/>
                <a:cs typeface="Montserrat"/>
                <a:sym typeface="Montserrat"/>
              </a:rPr>
              <a:t>Landscape Assessment</a:t>
            </a:r>
            <a:endParaRPr/>
          </a:p>
        </p:txBody>
      </p:sp>
      <p:sp>
        <p:nvSpPr>
          <p:cNvPr id="286" name="Google Shape;286;p11"/>
          <p:cNvSpPr txBox="1"/>
          <p:nvPr/>
        </p:nvSpPr>
        <p:spPr>
          <a:xfrm>
            <a:off x="1028700" y="1476375"/>
            <a:ext cx="5532719" cy="240665"/>
          </a:xfrm>
          <a:prstGeom prst="rect">
            <a:avLst/>
          </a:prstGeom>
          <a:noFill/>
          <a:ln>
            <a:noFill/>
          </a:ln>
        </p:spPr>
        <p:txBody>
          <a:bodyPr anchorCtr="0" anchor="t" bIns="0" lIns="0" spcFirstLastPara="1" rIns="0" wrap="square" tIns="0">
            <a:spAutoFit/>
          </a:bodyPr>
          <a:lstStyle/>
          <a:p>
            <a:pPr indent="0" lvl="0" marL="0" marR="0" rtl="0" algn="l">
              <a:lnSpc>
                <a:spcPct val="139928"/>
              </a:lnSpc>
              <a:spcBef>
                <a:spcPts val="0"/>
              </a:spcBef>
              <a:spcAft>
                <a:spcPts val="0"/>
              </a:spcAft>
              <a:buNone/>
            </a:pPr>
            <a:r>
              <a:rPr lang="en-US" sz="1400">
                <a:solidFill>
                  <a:srgbClr val="373533"/>
                </a:solidFill>
                <a:latin typeface="Arial"/>
                <a:ea typeface="Arial"/>
                <a:cs typeface="Arial"/>
                <a:sym typeface="Arial"/>
              </a:rPr>
              <a:t>FINDINGS FROM LANDSCAPE ASSESSMENT</a:t>
            </a:r>
            <a:endParaRPr/>
          </a:p>
        </p:txBody>
      </p:sp>
      <p:sp>
        <p:nvSpPr>
          <p:cNvPr id="287" name="Google Shape;287;p11"/>
          <p:cNvSpPr txBox="1"/>
          <p:nvPr/>
        </p:nvSpPr>
        <p:spPr>
          <a:xfrm>
            <a:off x="2611633" y="8083635"/>
            <a:ext cx="4435296" cy="390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00">
                <a:solidFill>
                  <a:srgbClr val="373533"/>
                </a:solidFill>
                <a:latin typeface="Montserrat"/>
                <a:ea typeface="Montserrat"/>
                <a:cs typeface="Montserrat"/>
                <a:sym typeface="Montserrat"/>
              </a:rPr>
              <a:t>Physician Resources</a:t>
            </a:r>
            <a:endParaRPr/>
          </a:p>
        </p:txBody>
      </p:sp>
      <p:sp>
        <p:nvSpPr>
          <p:cNvPr id="288" name="Google Shape;288;p11"/>
          <p:cNvSpPr txBox="1"/>
          <p:nvPr/>
        </p:nvSpPr>
        <p:spPr>
          <a:xfrm>
            <a:off x="2611633" y="6319901"/>
            <a:ext cx="3406590" cy="390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00">
                <a:solidFill>
                  <a:srgbClr val="373533"/>
                </a:solidFill>
                <a:latin typeface="Montserrat"/>
                <a:ea typeface="Montserrat"/>
                <a:cs typeface="Montserrat"/>
                <a:sym typeface="Montserrat"/>
              </a:rPr>
              <a:t>Patient Assistance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292" name="Shape 292"/>
        <p:cNvGrpSpPr/>
        <p:nvPr/>
      </p:nvGrpSpPr>
      <p:grpSpPr>
        <a:xfrm>
          <a:off x="0" y="0"/>
          <a:ext cx="0" cy="0"/>
          <a:chOff x="0" y="0"/>
          <a:chExt cx="0" cy="0"/>
        </a:xfrm>
      </p:grpSpPr>
      <p:sp>
        <p:nvSpPr>
          <p:cNvPr id="293" name="Google Shape;293;p12"/>
          <p:cNvSpPr/>
          <p:nvPr/>
        </p:nvSpPr>
        <p:spPr>
          <a:xfrm>
            <a:off x="1726941" y="0"/>
            <a:ext cx="10274559" cy="9258300"/>
          </a:xfrm>
          <a:custGeom>
            <a:rect b="b" l="l" r="r" t="t"/>
            <a:pathLst>
              <a:path extrusionOk="0" h="9258300" w="10274559">
                <a:moveTo>
                  <a:pt x="0" y="0"/>
                </a:moveTo>
                <a:lnTo>
                  <a:pt x="10274559" y="0"/>
                </a:lnTo>
                <a:lnTo>
                  <a:pt x="10274559" y="9258300"/>
                </a:lnTo>
                <a:lnTo>
                  <a:pt x="0" y="9258300"/>
                </a:lnTo>
                <a:lnTo>
                  <a:pt x="0" y="0"/>
                </a:lnTo>
                <a:close/>
              </a:path>
            </a:pathLst>
          </a:custGeom>
          <a:blipFill rotWithShape="1">
            <a:blip r:embed="rId3">
              <a:alphaModFix/>
            </a:blip>
            <a:stretch>
              <a:fillRect b="0" l="-17580" r="-1757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12"/>
          <p:cNvSpPr/>
          <p:nvPr/>
        </p:nvSpPr>
        <p:spPr>
          <a:xfrm>
            <a:off x="1726941" y="0"/>
            <a:ext cx="3527093" cy="177165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12"/>
          <p:cNvSpPr txBox="1"/>
          <p:nvPr/>
        </p:nvSpPr>
        <p:spPr>
          <a:xfrm>
            <a:off x="2349352" y="331913"/>
            <a:ext cx="6050183" cy="1009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6600">
                <a:solidFill>
                  <a:srgbClr val="373533"/>
                </a:solidFill>
                <a:latin typeface="Montserrat"/>
                <a:ea typeface="Montserrat"/>
                <a:cs typeface="Montserrat"/>
                <a:sym typeface="Montserrat"/>
              </a:rPr>
              <a:t>Iowa</a:t>
            </a:r>
            <a:endParaRPr/>
          </a:p>
        </p:txBody>
      </p:sp>
      <p:sp>
        <p:nvSpPr>
          <p:cNvPr id="296" name="Google Shape;296;p12"/>
          <p:cNvSpPr txBox="1"/>
          <p:nvPr/>
        </p:nvSpPr>
        <p:spPr>
          <a:xfrm>
            <a:off x="1820303" y="9408695"/>
            <a:ext cx="8554355" cy="2844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99">
                <a:solidFill>
                  <a:srgbClr val="545B60"/>
                </a:solidFill>
                <a:latin typeface="Arial"/>
                <a:ea typeface="Arial"/>
                <a:cs typeface="Arial"/>
                <a:sym typeface="Arial"/>
              </a:rPr>
              <a:t>KEY LEARNINGS FROM PREP NAVIGATOR DISCUSSIONS</a:t>
            </a:r>
            <a:endParaRPr/>
          </a:p>
        </p:txBody>
      </p:sp>
      <p:sp>
        <p:nvSpPr>
          <p:cNvPr id="297" name="Google Shape;297;p12"/>
          <p:cNvSpPr txBox="1"/>
          <p:nvPr/>
        </p:nvSpPr>
        <p:spPr>
          <a:xfrm>
            <a:off x="12550282" y="1986638"/>
            <a:ext cx="4709018" cy="342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600">
                <a:solidFill>
                  <a:srgbClr val="373533"/>
                </a:solidFill>
                <a:latin typeface="Montserrat"/>
                <a:ea typeface="Montserrat"/>
                <a:cs typeface="Montserrat"/>
                <a:sym typeface="Montserrat"/>
              </a:rPr>
              <a:t>Health insurance literacy</a:t>
            </a:r>
            <a:endParaRPr/>
          </a:p>
        </p:txBody>
      </p:sp>
      <p:sp>
        <p:nvSpPr>
          <p:cNvPr id="298" name="Google Shape;298;p12"/>
          <p:cNvSpPr txBox="1"/>
          <p:nvPr/>
        </p:nvSpPr>
        <p:spPr>
          <a:xfrm>
            <a:off x="12550282" y="2509288"/>
            <a:ext cx="4307138" cy="540385"/>
          </a:xfrm>
          <a:prstGeom prst="rect">
            <a:avLst/>
          </a:prstGeom>
          <a:noFill/>
          <a:ln>
            <a:noFill/>
          </a:ln>
        </p:spPr>
        <p:txBody>
          <a:bodyPr anchorCtr="0" anchor="t" bIns="0" lIns="0" spcFirstLastPara="1" rIns="0" wrap="square" tIns="0">
            <a:spAutoFit/>
          </a:bodyPr>
          <a:lstStyle/>
          <a:p>
            <a:pPr indent="-285750" lvl="0" marL="285750" marR="0" rtl="0" algn="l">
              <a:lnSpc>
                <a:spcPct val="140000"/>
              </a:lnSpc>
              <a:spcBef>
                <a:spcPts val="0"/>
              </a:spcBef>
              <a:spcAft>
                <a:spcPts val="0"/>
              </a:spcAft>
              <a:buClr>
                <a:srgbClr val="5E5B58"/>
              </a:buClr>
              <a:buSzPts val="1600"/>
              <a:buFont typeface="Arial"/>
              <a:buChar char="•"/>
            </a:pPr>
            <a:r>
              <a:rPr lang="en-US" sz="1600">
                <a:solidFill>
                  <a:srgbClr val="5E5B58"/>
                </a:solidFill>
                <a:latin typeface="Arial"/>
                <a:ea typeface="Arial"/>
                <a:cs typeface="Arial"/>
                <a:sym typeface="Arial"/>
              </a:rPr>
              <a:t>Challenges associated with health insurance literacy </a:t>
            </a:r>
            <a:endParaRPr/>
          </a:p>
        </p:txBody>
      </p:sp>
      <p:sp>
        <p:nvSpPr>
          <p:cNvPr id="299" name="Google Shape;299;p12"/>
          <p:cNvSpPr txBox="1"/>
          <p:nvPr/>
        </p:nvSpPr>
        <p:spPr>
          <a:xfrm>
            <a:off x="12550282" y="4772025"/>
            <a:ext cx="4307138" cy="540385"/>
          </a:xfrm>
          <a:prstGeom prst="rect">
            <a:avLst/>
          </a:prstGeom>
          <a:noFill/>
          <a:ln>
            <a:noFill/>
          </a:ln>
        </p:spPr>
        <p:txBody>
          <a:bodyPr anchorCtr="0" anchor="t" bIns="0" lIns="0" spcFirstLastPara="1" rIns="0" wrap="square" tIns="0">
            <a:spAutoFit/>
          </a:bodyPr>
          <a:lstStyle/>
          <a:p>
            <a:pPr indent="-285750" lvl="0" marL="285750" marR="0" rtl="0" algn="l">
              <a:lnSpc>
                <a:spcPct val="140000"/>
              </a:lnSpc>
              <a:spcBef>
                <a:spcPts val="0"/>
              </a:spcBef>
              <a:spcAft>
                <a:spcPts val="0"/>
              </a:spcAft>
              <a:buClr>
                <a:srgbClr val="5E5B58"/>
              </a:buClr>
              <a:buSzPts val="1600"/>
              <a:buFont typeface="Arial"/>
              <a:buChar char="•"/>
            </a:pPr>
            <a:r>
              <a:rPr lang="en-US" sz="1600">
                <a:solidFill>
                  <a:srgbClr val="5E5B58"/>
                </a:solidFill>
                <a:latin typeface="Arial"/>
                <a:ea typeface="Arial"/>
                <a:cs typeface="Arial"/>
                <a:sym typeface="Arial"/>
              </a:rPr>
              <a:t>If clients are adequately informed, side effects are rarely an issue </a:t>
            </a:r>
            <a:endParaRPr/>
          </a:p>
        </p:txBody>
      </p:sp>
      <p:sp>
        <p:nvSpPr>
          <p:cNvPr id="300" name="Google Shape;300;p12"/>
          <p:cNvSpPr txBox="1"/>
          <p:nvPr/>
        </p:nvSpPr>
        <p:spPr>
          <a:xfrm>
            <a:off x="12550282" y="7035800"/>
            <a:ext cx="4081215" cy="540385"/>
          </a:xfrm>
          <a:prstGeom prst="rect">
            <a:avLst/>
          </a:prstGeom>
          <a:noFill/>
          <a:ln>
            <a:noFill/>
          </a:ln>
        </p:spPr>
        <p:txBody>
          <a:bodyPr anchorCtr="0" anchor="t" bIns="0" lIns="0" spcFirstLastPara="1" rIns="0" wrap="square" tIns="0">
            <a:spAutoFit/>
          </a:bodyPr>
          <a:lstStyle/>
          <a:p>
            <a:pPr indent="-285750" lvl="0" marL="285750" marR="0" rtl="0" algn="l">
              <a:lnSpc>
                <a:spcPct val="140000"/>
              </a:lnSpc>
              <a:spcBef>
                <a:spcPts val="0"/>
              </a:spcBef>
              <a:spcAft>
                <a:spcPts val="0"/>
              </a:spcAft>
              <a:buClr>
                <a:srgbClr val="5E5B58"/>
              </a:buClr>
              <a:buSzPts val="1600"/>
              <a:buFont typeface="Arial"/>
              <a:buChar char="•"/>
            </a:pPr>
            <a:r>
              <a:rPr lang="en-US" sz="1600">
                <a:solidFill>
                  <a:srgbClr val="5E5B58"/>
                </a:solidFill>
                <a:latin typeface="Arial"/>
                <a:ea typeface="Arial"/>
                <a:cs typeface="Arial"/>
                <a:sym typeface="Arial"/>
              </a:rPr>
              <a:t>Healthcare providers not always willing to prescribe PrEP</a:t>
            </a:r>
            <a:endParaRPr/>
          </a:p>
        </p:txBody>
      </p:sp>
      <p:sp>
        <p:nvSpPr>
          <p:cNvPr id="301" name="Google Shape;301;p12"/>
          <p:cNvSpPr txBox="1"/>
          <p:nvPr/>
        </p:nvSpPr>
        <p:spPr>
          <a:xfrm>
            <a:off x="12550282" y="4248785"/>
            <a:ext cx="4709018" cy="342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600">
                <a:solidFill>
                  <a:srgbClr val="373533"/>
                </a:solidFill>
                <a:latin typeface="Montserrat"/>
                <a:ea typeface="Montserrat"/>
                <a:cs typeface="Montserrat"/>
                <a:sym typeface="Montserrat"/>
              </a:rPr>
              <a:t>Side effects rarely issue</a:t>
            </a:r>
            <a:endParaRPr/>
          </a:p>
        </p:txBody>
      </p:sp>
      <p:sp>
        <p:nvSpPr>
          <p:cNvPr id="302" name="Google Shape;302;p12"/>
          <p:cNvSpPr txBox="1"/>
          <p:nvPr/>
        </p:nvSpPr>
        <p:spPr>
          <a:xfrm>
            <a:off x="12550282" y="6512560"/>
            <a:ext cx="4709018" cy="342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600">
                <a:solidFill>
                  <a:srgbClr val="373533"/>
                </a:solidFill>
                <a:latin typeface="Montserrat"/>
                <a:ea typeface="Montserrat"/>
                <a:cs typeface="Montserrat"/>
                <a:sym typeface="Montserrat"/>
              </a:rPr>
              <a:t>Not prescribing PrEP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06" name="Shape 306"/>
        <p:cNvGrpSpPr/>
        <p:nvPr/>
      </p:nvGrpSpPr>
      <p:grpSpPr>
        <a:xfrm>
          <a:off x="0" y="0"/>
          <a:ext cx="0" cy="0"/>
          <a:chOff x="0" y="0"/>
          <a:chExt cx="0" cy="0"/>
        </a:xfrm>
      </p:grpSpPr>
      <p:sp>
        <p:nvSpPr>
          <p:cNvPr id="307" name="Google Shape;307;p13"/>
          <p:cNvSpPr/>
          <p:nvPr/>
        </p:nvSpPr>
        <p:spPr>
          <a:xfrm>
            <a:off x="1028700" y="1633633"/>
            <a:ext cx="16230600" cy="7019734"/>
          </a:xfrm>
          <a:custGeom>
            <a:rect b="b" l="l" r="r" t="t"/>
            <a:pathLst>
              <a:path extrusionOk="0" h="7019734" w="16230600">
                <a:moveTo>
                  <a:pt x="0" y="0"/>
                </a:moveTo>
                <a:lnTo>
                  <a:pt x="16230600" y="0"/>
                </a:lnTo>
                <a:lnTo>
                  <a:pt x="16230600" y="7019734"/>
                </a:lnTo>
                <a:lnTo>
                  <a:pt x="0" y="7019734"/>
                </a:lnTo>
                <a:lnTo>
                  <a:pt x="0" y="0"/>
                </a:lnTo>
                <a:close/>
              </a:path>
            </a:pathLst>
          </a:custGeom>
          <a:blipFill rotWithShape="1">
            <a:blip r:embed="rId3">
              <a:alphaModFix/>
            </a:blip>
            <a:stretch>
              <a:fillRect b="-18158" l="0" r="0" t="-1815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3"/>
          <p:cNvSpPr/>
          <p:nvPr/>
        </p:nvSpPr>
        <p:spPr>
          <a:xfrm>
            <a:off x="1778226" y="5055693"/>
            <a:ext cx="5791615" cy="3597674"/>
          </a:xfrm>
          <a:prstGeom prst="rect">
            <a:avLst/>
          </a:pr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3"/>
          <p:cNvSpPr txBox="1"/>
          <p:nvPr/>
        </p:nvSpPr>
        <p:spPr>
          <a:xfrm>
            <a:off x="2349788" y="5379021"/>
            <a:ext cx="4239931" cy="590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900">
                <a:solidFill>
                  <a:srgbClr val="373533"/>
                </a:solidFill>
                <a:latin typeface="Montserrat"/>
                <a:ea typeface="Montserrat"/>
                <a:cs typeface="Montserrat"/>
                <a:sym typeface="Montserrat"/>
              </a:rPr>
              <a:t>North Carolina</a:t>
            </a:r>
            <a:endParaRPr/>
          </a:p>
        </p:txBody>
      </p:sp>
      <p:sp>
        <p:nvSpPr>
          <p:cNvPr id="310" name="Google Shape;310;p13"/>
          <p:cNvSpPr txBox="1"/>
          <p:nvPr/>
        </p:nvSpPr>
        <p:spPr>
          <a:xfrm>
            <a:off x="2113980" y="6329124"/>
            <a:ext cx="4902250" cy="1700658"/>
          </a:xfrm>
          <a:prstGeom prst="rect">
            <a:avLst/>
          </a:prstGeom>
          <a:noFill/>
          <a:ln>
            <a:noFill/>
          </a:ln>
        </p:spPr>
        <p:txBody>
          <a:bodyPr anchorCtr="0" anchor="t" bIns="0" lIns="0" spcFirstLastPara="1" rIns="0" wrap="square" tIns="0">
            <a:spAutoFit/>
          </a:bodyPr>
          <a:lstStyle/>
          <a:p>
            <a:pPr indent="-205104" lvl="1" marL="410208" marR="0" rtl="0" algn="l">
              <a:lnSpc>
                <a:spcPct val="140021"/>
              </a:lnSpc>
              <a:spcBef>
                <a:spcPts val="0"/>
              </a:spcBef>
              <a:spcAft>
                <a:spcPts val="0"/>
              </a:spcAft>
              <a:buClr>
                <a:srgbClr val="373533"/>
              </a:buClr>
              <a:buSzPts val="1899"/>
              <a:buFont typeface="Arial"/>
              <a:buChar char="•"/>
            </a:pPr>
            <a:r>
              <a:rPr b="0" i="0" lang="en-US" sz="1899" u="none" cap="none" strike="noStrike">
                <a:solidFill>
                  <a:srgbClr val="373533"/>
                </a:solidFill>
                <a:latin typeface="Arial"/>
                <a:ea typeface="Arial"/>
                <a:cs typeface="Arial"/>
                <a:sym typeface="Arial"/>
              </a:rPr>
              <a:t>Advertisements focused on men </a:t>
            </a:r>
            <a:endParaRPr/>
          </a:p>
          <a:p>
            <a:pPr indent="0" lvl="0" marL="0" marR="0" rtl="0" algn="l">
              <a:lnSpc>
                <a:spcPct val="140021"/>
              </a:lnSpc>
              <a:spcBef>
                <a:spcPts val="0"/>
              </a:spcBef>
              <a:spcAft>
                <a:spcPts val="0"/>
              </a:spcAft>
              <a:buNone/>
            </a:pPr>
            <a:r>
              <a:t/>
            </a:r>
            <a:endParaRPr sz="1899">
              <a:solidFill>
                <a:srgbClr val="373533"/>
              </a:solidFill>
              <a:latin typeface="Arial"/>
              <a:ea typeface="Arial"/>
              <a:cs typeface="Arial"/>
              <a:sym typeface="Arial"/>
            </a:endParaRPr>
          </a:p>
          <a:p>
            <a:pPr indent="-205104" lvl="1" marL="410208" marR="0" rtl="0" algn="l">
              <a:lnSpc>
                <a:spcPct val="140021"/>
              </a:lnSpc>
              <a:spcBef>
                <a:spcPts val="0"/>
              </a:spcBef>
              <a:spcAft>
                <a:spcPts val="0"/>
              </a:spcAft>
              <a:buClr>
                <a:srgbClr val="373533"/>
              </a:buClr>
              <a:buSzPts val="1899"/>
              <a:buFont typeface="Arial"/>
              <a:buChar char="•"/>
            </a:pPr>
            <a:r>
              <a:rPr b="0" i="0" lang="en-US" sz="1899" u="none" cap="none" strike="noStrike">
                <a:solidFill>
                  <a:srgbClr val="373533"/>
                </a:solidFill>
                <a:latin typeface="Arial"/>
                <a:ea typeface="Arial"/>
                <a:cs typeface="Arial"/>
                <a:sym typeface="Arial"/>
              </a:rPr>
              <a:t>Forgetting to take PrEP </a:t>
            </a:r>
            <a:endParaRPr/>
          </a:p>
          <a:p>
            <a:pPr indent="-205104" lvl="2" marL="867408" marR="0" rtl="0" algn="l">
              <a:lnSpc>
                <a:spcPct val="140021"/>
              </a:lnSpc>
              <a:spcBef>
                <a:spcPts val="0"/>
              </a:spcBef>
              <a:spcAft>
                <a:spcPts val="0"/>
              </a:spcAft>
              <a:buClr>
                <a:srgbClr val="373533"/>
              </a:buClr>
              <a:buSzPts val="1899"/>
              <a:buFont typeface="Arial"/>
              <a:buChar char="•"/>
            </a:pPr>
            <a:r>
              <a:rPr b="0" i="0" lang="en-US" sz="1899" u="none" cap="none" strike="noStrike">
                <a:solidFill>
                  <a:srgbClr val="373533"/>
                </a:solidFill>
                <a:latin typeface="Arial"/>
                <a:ea typeface="Arial"/>
                <a:cs typeface="Arial"/>
                <a:sym typeface="Arial"/>
              </a:rPr>
              <a:t>Pill wheel to help</a:t>
            </a:r>
            <a:endParaRPr/>
          </a:p>
          <a:p>
            <a:pPr indent="0" lvl="0" marL="0" marR="0" rtl="0" algn="l">
              <a:lnSpc>
                <a:spcPct val="140021"/>
              </a:lnSpc>
              <a:spcBef>
                <a:spcPts val="0"/>
              </a:spcBef>
              <a:spcAft>
                <a:spcPts val="0"/>
              </a:spcAft>
              <a:buNone/>
            </a:pPr>
            <a:r>
              <a:t/>
            </a:r>
            <a:endParaRPr sz="1899">
              <a:solidFill>
                <a:srgbClr val="373533"/>
              </a:solidFill>
              <a:latin typeface="Arial"/>
              <a:ea typeface="Arial"/>
              <a:cs typeface="Arial"/>
              <a:sym typeface="Arial"/>
            </a:endParaRPr>
          </a:p>
        </p:txBody>
      </p:sp>
      <p:sp>
        <p:nvSpPr>
          <p:cNvPr id="311" name="Google Shape;311;p13"/>
          <p:cNvSpPr txBox="1"/>
          <p:nvPr/>
        </p:nvSpPr>
        <p:spPr>
          <a:xfrm>
            <a:off x="1028700" y="1255127"/>
            <a:ext cx="9540071" cy="30860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793F29"/>
                </a:solidFill>
                <a:latin typeface="Arial"/>
                <a:ea typeface="Arial"/>
                <a:cs typeface="Arial"/>
                <a:sym typeface="Arial"/>
              </a:rPr>
              <a:t>KEY LEARNINGS FROM PREP NAVIGATOR DISCUSSIONS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15" name="Shape 315"/>
        <p:cNvGrpSpPr/>
        <p:nvPr/>
      </p:nvGrpSpPr>
      <p:grpSpPr>
        <a:xfrm>
          <a:off x="0" y="0"/>
          <a:ext cx="0" cy="0"/>
          <a:chOff x="0" y="0"/>
          <a:chExt cx="0" cy="0"/>
        </a:xfrm>
      </p:grpSpPr>
      <p:sp>
        <p:nvSpPr>
          <p:cNvPr id="316" name="Google Shape;316;p14"/>
          <p:cNvSpPr/>
          <p:nvPr/>
        </p:nvSpPr>
        <p:spPr>
          <a:xfrm>
            <a:off x="1028700" y="1633633"/>
            <a:ext cx="16230600" cy="7019734"/>
          </a:xfrm>
          <a:custGeom>
            <a:rect b="b" l="l" r="r" t="t"/>
            <a:pathLst>
              <a:path extrusionOk="0" h="7019734" w="16230600">
                <a:moveTo>
                  <a:pt x="0" y="0"/>
                </a:moveTo>
                <a:lnTo>
                  <a:pt x="16230600" y="0"/>
                </a:lnTo>
                <a:lnTo>
                  <a:pt x="16230600" y="7019734"/>
                </a:lnTo>
                <a:lnTo>
                  <a:pt x="0" y="7019734"/>
                </a:lnTo>
                <a:lnTo>
                  <a:pt x="0" y="0"/>
                </a:lnTo>
                <a:close/>
              </a:path>
            </a:pathLst>
          </a:custGeom>
          <a:blipFill rotWithShape="1">
            <a:blip r:embed="rId3">
              <a:alphaModFix/>
            </a:blip>
            <a:stretch>
              <a:fillRect b="-27165" l="0" r="0" t="-2716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4"/>
          <p:cNvSpPr/>
          <p:nvPr/>
        </p:nvSpPr>
        <p:spPr>
          <a:xfrm>
            <a:off x="12496390" y="3894725"/>
            <a:ext cx="4762910" cy="4758642"/>
          </a:xfrm>
          <a:prstGeom prst="rect">
            <a:avLst/>
          </a:pr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14"/>
          <p:cNvSpPr txBox="1"/>
          <p:nvPr/>
        </p:nvSpPr>
        <p:spPr>
          <a:xfrm>
            <a:off x="12757880" y="4301779"/>
            <a:ext cx="4239931" cy="590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900">
                <a:solidFill>
                  <a:srgbClr val="373533"/>
                </a:solidFill>
                <a:latin typeface="Montserrat"/>
                <a:ea typeface="Montserrat"/>
                <a:cs typeface="Montserrat"/>
                <a:sym typeface="Montserrat"/>
              </a:rPr>
              <a:t>Washington DC</a:t>
            </a:r>
            <a:endParaRPr/>
          </a:p>
        </p:txBody>
      </p:sp>
      <p:sp>
        <p:nvSpPr>
          <p:cNvPr id="319" name="Google Shape;319;p14"/>
          <p:cNvSpPr txBox="1"/>
          <p:nvPr/>
        </p:nvSpPr>
        <p:spPr>
          <a:xfrm>
            <a:off x="12653945" y="5324404"/>
            <a:ext cx="4762910" cy="1851660"/>
          </a:xfrm>
          <a:prstGeom prst="rect">
            <a:avLst/>
          </a:prstGeom>
          <a:noFill/>
          <a:ln>
            <a:noFill/>
          </a:ln>
        </p:spPr>
        <p:txBody>
          <a:bodyPr anchorCtr="0" anchor="t" bIns="0" lIns="0" spcFirstLastPara="1" rIns="0" wrap="square" tIns="0">
            <a:spAutoFit/>
          </a:bodyPr>
          <a:lstStyle/>
          <a:p>
            <a:pPr indent="-226693" lvl="1" marL="453387" marR="0" rtl="0" algn="l">
              <a:lnSpc>
                <a:spcPct val="140019"/>
              </a:lnSpc>
              <a:spcBef>
                <a:spcPts val="0"/>
              </a:spcBef>
              <a:spcAft>
                <a:spcPts val="0"/>
              </a:spcAft>
              <a:buClr>
                <a:srgbClr val="373533"/>
              </a:buClr>
              <a:buSzPts val="2099"/>
              <a:buFont typeface="Arial"/>
              <a:buChar char="•"/>
            </a:pPr>
            <a:r>
              <a:rPr b="0" i="0" lang="en-US" sz="2099" u="none" cap="none" strike="noStrike">
                <a:solidFill>
                  <a:srgbClr val="373533"/>
                </a:solidFill>
                <a:latin typeface="Arial"/>
                <a:ea typeface="Arial"/>
                <a:cs typeface="Arial"/>
                <a:sym typeface="Arial"/>
              </a:rPr>
              <a:t>Focus on pleasure since risk language is stigmatizing </a:t>
            </a:r>
            <a:endParaRPr/>
          </a:p>
          <a:p>
            <a:pPr indent="0" lvl="0" marL="0" marR="0" rtl="0" algn="l">
              <a:lnSpc>
                <a:spcPct val="140019"/>
              </a:lnSpc>
              <a:spcBef>
                <a:spcPts val="0"/>
              </a:spcBef>
              <a:spcAft>
                <a:spcPts val="0"/>
              </a:spcAft>
              <a:buNone/>
            </a:pPr>
            <a:r>
              <a:t/>
            </a:r>
            <a:endParaRPr sz="2099">
              <a:solidFill>
                <a:srgbClr val="373533"/>
              </a:solidFill>
              <a:latin typeface="Arial"/>
              <a:ea typeface="Arial"/>
              <a:cs typeface="Arial"/>
              <a:sym typeface="Arial"/>
            </a:endParaRPr>
          </a:p>
          <a:p>
            <a:pPr indent="-226693" lvl="1" marL="453387" marR="0" rtl="0" algn="l">
              <a:lnSpc>
                <a:spcPct val="140019"/>
              </a:lnSpc>
              <a:spcBef>
                <a:spcPts val="0"/>
              </a:spcBef>
              <a:spcAft>
                <a:spcPts val="0"/>
              </a:spcAft>
              <a:buClr>
                <a:srgbClr val="373533"/>
              </a:buClr>
              <a:buSzPts val="2099"/>
              <a:buFont typeface="Arial"/>
              <a:buChar char="•"/>
            </a:pPr>
            <a:r>
              <a:rPr b="0" i="0" lang="en-US" sz="2099" u="none" cap="none" strike="noStrike">
                <a:solidFill>
                  <a:srgbClr val="373533"/>
                </a:solidFill>
                <a:latin typeface="Arial"/>
                <a:ea typeface="Arial"/>
                <a:cs typeface="Arial"/>
                <a:sym typeface="Arial"/>
              </a:rPr>
              <a:t>Leveraging sister circles to spread information </a:t>
            </a:r>
            <a:endParaRPr/>
          </a:p>
        </p:txBody>
      </p:sp>
      <p:sp>
        <p:nvSpPr>
          <p:cNvPr id="320" name="Google Shape;320;p14"/>
          <p:cNvSpPr txBox="1"/>
          <p:nvPr/>
        </p:nvSpPr>
        <p:spPr>
          <a:xfrm>
            <a:off x="1082406" y="8796447"/>
            <a:ext cx="9314813" cy="2965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299">
                <a:solidFill>
                  <a:srgbClr val="9F8185"/>
                </a:solidFill>
                <a:latin typeface="Arial"/>
                <a:ea typeface="Arial"/>
                <a:cs typeface="Arial"/>
                <a:sym typeface="Arial"/>
              </a:rPr>
              <a:t>KEY LEARNINGS FROM PREP NAVIGATOR DISCUSSIONS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24" name="Shape 324"/>
        <p:cNvGrpSpPr/>
        <p:nvPr/>
      </p:nvGrpSpPr>
      <p:grpSpPr>
        <a:xfrm>
          <a:off x="0" y="0"/>
          <a:ext cx="0" cy="0"/>
          <a:chOff x="0" y="0"/>
          <a:chExt cx="0" cy="0"/>
        </a:xfrm>
      </p:grpSpPr>
      <p:sp>
        <p:nvSpPr>
          <p:cNvPr id="325" name="Google Shape;325;p15"/>
          <p:cNvSpPr/>
          <p:nvPr/>
        </p:nvSpPr>
        <p:spPr>
          <a:xfrm>
            <a:off x="0" y="1028700"/>
            <a:ext cx="9144000" cy="9258300"/>
          </a:xfrm>
          <a:custGeom>
            <a:rect b="b" l="l" r="r" t="t"/>
            <a:pathLst>
              <a:path extrusionOk="0" h="9258300" w="9144000">
                <a:moveTo>
                  <a:pt x="0" y="0"/>
                </a:moveTo>
                <a:lnTo>
                  <a:pt x="9144000" y="0"/>
                </a:lnTo>
                <a:lnTo>
                  <a:pt x="9144000" y="9258300"/>
                </a:lnTo>
                <a:lnTo>
                  <a:pt x="0" y="9258300"/>
                </a:lnTo>
                <a:lnTo>
                  <a:pt x="0" y="0"/>
                </a:lnTo>
                <a:close/>
              </a:path>
            </a:pathLst>
          </a:custGeom>
          <a:blipFill rotWithShape="1">
            <a:blip r:embed="rId3">
              <a:alphaModFix/>
            </a:blip>
            <a:stretch>
              <a:fillRect b="0" l="-25888" r="-2588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5"/>
          <p:cNvSpPr/>
          <p:nvPr/>
        </p:nvSpPr>
        <p:spPr>
          <a:xfrm>
            <a:off x="1028700" y="7058291"/>
            <a:ext cx="8115300" cy="2200009"/>
          </a:xfrm>
          <a:prstGeom prst="rect">
            <a:avLst/>
          </a:pr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5"/>
          <p:cNvSpPr/>
          <p:nvPr/>
        </p:nvSpPr>
        <p:spPr>
          <a:xfrm>
            <a:off x="9981365" y="2380526"/>
            <a:ext cx="1696366" cy="169636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94E5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5"/>
          <p:cNvSpPr/>
          <p:nvPr/>
        </p:nvSpPr>
        <p:spPr>
          <a:xfrm>
            <a:off x="9981365" y="6286500"/>
            <a:ext cx="1696366" cy="169636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94E5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5"/>
          <p:cNvSpPr/>
          <p:nvPr/>
        </p:nvSpPr>
        <p:spPr>
          <a:xfrm>
            <a:off x="10327457" y="6631757"/>
            <a:ext cx="1026343" cy="1026343"/>
          </a:xfrm>
          <a:custGeom>
            <a:rect b="b" l="l" r="r" t="t"/>
            <a:pathLst>
              <a:path extrusionOk="0" h="1026343" w="1026343">
                <a:moveTo>
                  <a:pt x="0" y="0"/>
                </a:moveTo>
                <a:lnTo>
                  <a:pt x="1026343" y="0"/>
                </a:lnTo>
                <a:lnTo>
                  <a:pt x="1026343" y="1026343"/>
                </a:lnTo>
                <a:lnTo>
                  <a:pt x="0" y="10263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5"/>
          <p:cNvSpPr/>
          <p:nvPr/>
        </p:nvSpPr>
        <p:spPr>
          <a:xfrm>
            <a:off x="10258106" y="2628900"/>
            <a:ext cx="1142881" cy="1142881"/>
          </a:xfrm>
          <a:custGeom>
            <a:rect b="b" l="l" r="r" t="t"/>
            <a:pathLst>
              <a:path extrusionOk="0" h="1142881" w="1142881">
                <a:moveTo>
                  <a:pt x="0" y="0"/>
                </a:moveTo>
                <a:lnTo>
                  <a:pt x="1142881" y="0"/>
                </a:lnTo>
                <a:lnTo>
                  <a:pt x="1142881" y="1142881"/>
                </a:lnTo>
                <a:lnTo>
                  <a:pt x="0" y="114288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5"/>
          <p:cNvSpPr txBox="1"/>
          <p:nvPr/>
        </p:nvSpPr>
        <p:spPr>
          <a:xfrm>
            <a:off x="1546909" y="7499160"/>
            <a:ext cx="6050183" cy="14135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5400">
                <a:solidFill>
                  <a:srgbClr val="373533"/>
                </a:solidFill>
                <a:latin typeface="Montserrat"/>
                <a:ea typeface="Montserrat"/>
                <a:cs typeface="Montserrat"/>
                <a:sym typeface="Montserrat"/>
              </a:rPr>
              <a:t>Interview Guide</a:t>
            </a:r>
            <a:endParaRPr/>
          </a:p>
          <a:p>
            <a:pPr indent="0" lvl="0" marL="0" marR="0" rtl="0" algn="l">
              <a:lnSpc>
                <a:spcPct val="100000"/>
              </a:lnSpc>
              <a:spcBef>
                <a:spcPts val="0"/>
              </a:spcBef>
              <a:spcAft>
                <a:spcPts val="0"/>
              </a:spcAft>
              <a:buNone/>
            </a:pPr>
            <a:r>
              <a:rPr b="1" lang="en-US" sz="5400">
                <a:solidFill>
                  <a:srgbClr val="373533"/>
                </a:solidFill>
                <a:latin typeface="Montserrat"/>
                <a:ea typeface="Montserrat"/>
                <a:cs typeface="Montserrat"/>
                <a:sym typeface="Montserrat"/>
              </a:rPr>
              <a:t>Development</a:t>
            </a:r>
            <a:endParaRPr/>
          </a:p>
        </p:txBody>
      </p:sp>
      <p:sp>
        <p:nvSpPr>
          <p:cNvPr id="332" name="Google Shape;332;p15"/>
          <p:cNvSpPr txBox="1"/>
          <p:nvPr/>
        </p:nvSpPr>
        <p:spPr>
          <a:xfrm>
            <a:off x="11954472" y="1638300"/>
            <a:ext cx="5876328" cy="6745949"/>
          </a:xfrm>
          <a:prstGeom prst="rect">
            <a:avLst/>
          </a:prstGeom>
          <a:noFill/>
          <a:ln>
            <a:noFill/>
          </a:ln>
        </p:spPr>
        <p:txBody>
          <a:bodyPr anchorCtr="0" anchor="t" bIns="0" lIns="0" spcFirstLastPara="1" rIns="0" wrap="square" tIns="0">
            <a:spAutoFit/>
          </a:bodyPr>
          <a:lstStyle/>
          <a:p>
            <a:pPr indent="0" lvl="1" marL="251565" marR="0" rtl="0" algn="l">
              <a:lnSpc>
                <a:spcPct val="160689"/>
              </a:lnSpc>
              <a:spcBef>
                <a:spcPts val="0"/>
              </a:spcBef>
              <a:spcAft>
                <a:spcPts val="0"/>
              </a:spcAft>
              <a:buNone/>
            </a:pPr>
            <a:r>
              <a:t/>
            </a:r>
            <a:endParaRPr b="0" i="0" sz="2029" u="none" cap="none" strike="noStrike">
              <a:solidFill>
                <a:srgbClr val="5E5B58"/>
              </a:solidFill>
              <a:latin typeface="Arial"/>
              <a:ea typeface="Arial"/>
              <a:cs typeface="Arial"/>
              <a:sym typeface="Arial"/>
            </a:endParaRPr>
          </a:p>
          <a:p>
            <a:pPr indent="0" lvl="1" marL="251565" marR="0" rtl="0" algn="l">
              <a:lnSpc>
                <a:spcPct val="140000"/>
              </a:lnSpc>
              <a:spcBef>
                <a:spcPts val="0"/>
              </a:spcBef>
              <a:spcAft>
                <a:spcPts val="0"/>
              </a:spcAft>
              <a:buNone/>
            </a:pPr>
            <a:r>
              <a:rPr b="0" i="0" lang="en-US" sz="2330" u="none" cap="none" strike="noStrike">
                <a:solidFill>
                  <a:srgbClr val="5E5B58"/>
                </a:solidFill>
                <a:latin typeface="Arial"/>
                <a:ea typeface="Arial"/>
                <a:cs typeface="Arial"/>
                <a:sym typeface="Arial"/>
              </a:rPr>
              <a:t>PrEP questions</a:t>
            </a:r>
            <a:endParaRPr b="0" i="0" sz="1000" u="none" cap="none" strike="noStrike">
              <a:solidFill>
                <a:srgbClr val="5E5B58"/>
              </a:solidFill>
              <a:latin typeface="Arial"/>
              <a:ea typeface="Arial"/>
              <a:cs typeface="Arial"/>
              <a:sym typeface="Arial"/>
            </a:endParaRPr>
          </a:p>
          <a:p>
            <a:pPr indent="-342900" lvl="1" marL="594466" marR="0" rtl="0" algn="l">
              <a:lnSpc>
                <a:spcPct val="160768"/>
              </a:lnSpc>
              <a:spcBef>
                <a:spcPts val="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Awareness &amp; knowledge of PrEP</a:t>
            </a:r>
            <a:endParaRPr/>
          </a:p>
          <a:p>
            <a:pPr indent="-342900" lvl="1" marL="594466" marR="0" rtl="0" algn="l">
              <a:lnSpc>
                <a:spcPct val="160768"/>
              </a:lnSpc>
              <a:spcBef>
                <a:spcPts val="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Perspectives on PrEP</a:t>
            </a:r>
            <a:endParaRPr/>
          </a:p>
          <a:p>
            <a:pPr indent="-342900" lvl="1" marL="594466" marR="0" rtl="0" algn="l">
              <a:lnSpc>
                <a:spcPct val="160768"/>
              </a:lnSpc>
              <a:spcBef>
                <a:spcPts val="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Comfort discussing PrEP</a:t>
            </a:r>
            <a:endParaRPr/>
          </a:p>
          <a:p>
            <a:pPr indent="-342900" lvl="1" marL="594466" marR="0" rtl="0" algn="l">
              <a:lnSpc>
                <a:spcPct val="160768"/>
              </a:lnSpc>
              <a:spcBef>
                <a:spcPts val="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Barriers to taking PrEP </a:t>
            </a:r>
            <a:endParaRPr/>
          </a:p>
          <a:p>
            <a:pPr indent="-342900" lvl="1" marL="594466" marR="0" rtl="0" algn="l">
              <a:lnSpc>
                <a:spcPct val="160768"/>
              </a:lnSpc>
              <a:spcBef>
                <a:spcPts val="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Opportunities to improve PrEP use</a:t>
            </a:r>
            <a:endParaRPr/>
          </a:p>
          <a:p>
            <a:pPr indent="0" lvl="1" marL="251565" marR="0" rtl="0" algn="l">
              <a:lnSpc>
                <a:spcPct val="160689"/>
              </a:lnSpc>
              <a:spcBef>
                <a:spcPts val="0"/>
              </a:spcBef>
              <a:spcAft>
                <a:spcPts val="0"/>
              </a:spcAft>
              <a:buNone/>
            </a:pPr>
            <a:r>
              <a:t/>
            </a:r>
            <a:endParaRPr b="0" i="0" sz="2029" u="none" cap="none" strike="noStrike">
              <a:solidFill>
                <a:srgbClr val="5E5B58"/>
              </a:solidFill>
              <a:latin typeface="Arial"/>
              <a:ea typeface="Arial"/>
              <a:cs typeface="Arial"/>
              <a:sym typeface="Arial"/>
            </a:endParaRPr>
          </a:p>
          <a:p>
            <a:pPr indent="0" lvl="1" marL="251565" marR="0" rtl="0" algn="l">
              <a:lnSpc>
                <a:spcPct val="160689"/>
              </a:lnSpc>
              <a:spcBef>
                <a:spcPts val="0"/>
              </a:spcBef>
              <a:spcAft>
                <a:spcPts val="0"/>
              </a:spcAft>
              <a:buNone/>
            </a:pPr>
            <a:r>
              <a:t/>
            </a:r>
            <a:endParaRPr b="0" i="0" sz="2029" u="none" cap="none" strike="noStrike">
              <a:solidFill>
                <a:srgbClr val="5E5B58"/>
              </a:solidFill>
              <a:latin typeface="Arial"/>
              <a:ea typeface="Arial"/>
              <a:cs typeface="Arial"/>
              <a:sym typeface="Arial"/>
            </a:endParaRPr>
          </a:p>
          <a:p>
            <a:pPr indent="0" lvl="1" marL="251565" marR="0" rtl="0" algn="l">
              <a:lnSpc>
                <a:spcPct val="160689"/>
              </a:lnSpc>
              <a:spcBef>
                <a:spcPts val="0"/>
              </a:spcBef>
              <a:spcAft>
                <a:spcPts val="0"/>
              </a:spcAft>
              <a:buNone/>
            </a:pPr>
            <a:r>
              <a:t/>
            </a:r>
            <a:endParaRPr b="0" i="0" sz="2029" u="none" cap="none" strike="noStrike">
              <a:solidFill>
                <a:srgbClr val="5E5B58"/>
              </a:solidFill>
              <a:latin typeface="Arial"/>
              <a:ea typeface="Arial"/>
              <a:cs typeface="Arial"/>
              <a:sym typeface="Arial"/>
            </a:endParaRPr>
          </a:p>
          <a:p>
            <a:pPr indent="0" lvl="1" marL="251565" marR="0" rtl="0" algn="l">
              <a:lnSpc>
                <a:spcPct val="160689"/>
              </a:lnSpc>
              <a:spcBef>
                <a:spcPts val="0"/>
              </a:spcBef>
              <a:spcAft>
                <a:spcPts val="0"/>
              </a:spcAft>
              <a:buNone/>
            </a:pPr>
            <a:r>
              <a:t/>
            </a:r>
            <a:endParaRPr b="0" i="0" sz="2029" u="none" cap="none" strike="noStrike">
              <a:solidFill>
                <a:srgbClr val="5E5B58"/>
              </a:solidFill>
              <a:latin typeface="Arial"/>
              <a:ea typeface="Arial"/>
              <a:cs typeface="Arial"/>
              <a:sym typeface="Arial"/>
            </a:endParaRPr>
          </a:p>
          <a:p>
            <a:pPr indent="0" lvl="0" marL="0" marR="0" rtl="0" algn="l">
              <a:lnSpc>
                <a:spcPct val="112500"/>
              </a:lnSpc>
              <a:spcBef>
                <a:spcPts val="0"/>
              </a:spcBef>
              <a:spcAft>
                <a:spcPts val="0"/>
              </a:spcAft>
              <a:buNone/>
            </a:pPr>
            <a:r>
              <a:rPr lang="en-US" sz="2330">
                <a:solidFill>
                  <a:srgbClr val="5E5B58"/>
                </a:solidFill>
                <a:latin typeface="Arial"/>
                <a:ea typeface="Arial"/>
                <a:cs typeface="Arial"/>
                <a:sym typeface="Arial"/>
              </a:rPr>
              <a:t> Study Sample</a:t>
            </a:r>
            <a:endParaRPr/>
          </a:p>
          <a:p>
            <a:pPr indent="0" lvl="0" marL="0" marR="0" rtl="0" algn="l">
              <a:lnSpc>
                <a:spcPct val="112500"/>
              </a:lnSpc>
              <a:spcBef>
                <a:spcPts val="0"/>
              </a:spcBef>
              <a:spcAft>
                <a:spcPts val="0"/>
              </a:spcAft>
              <a:buNone/>
            </a:pPr>
            <a:r>
              <a:t/>
            </a:r>
            <a:endParaRPr sz="1000">
              <a:solidFill>
                <a:srgbClr val="5E5B58"/>
              </a:solidFill>
              <a:latin typeface="Arial"/>
              <a:ea typeface="Arial"/>
              <a:cs typeface="Arial"/>
              <a:sym typeface="Arial"/>
            </a:endParaRPr>
          </a:p>
          <a:p>
            <a:pPr indent="-342900" lvl="0" marL="342900" marR="0" rtl="0" algn="l">
              <a:lnSpc>
                <a:spcPct val="112500"/>
              </a:lnSpc>
              <a:spcBef>
                <a:spcPts val="180"/>
              </a:spcBef>
              <a:spcAft>
                <a:spcPts val="0"/>
              </a:spcAft>
              <a:buClr>
                <a:srgbClr val="5E5B58"/>
              </a:buClr>
              <a:buSzPts val="2029"/>
              <a:buFont typeface="Arial"/>
              <a:buChar char="•"/>
            </a:pPr>
            <a:r>
              <a:rPr lang="en-US" sz="2029">
                <a:solidFill>
                  <a:srgbClr val="5E5B58"/>
                </a:solidFill>
                <a:latin typeface="Arial"/>
                <a:ea typeface="Arial"/>
                <a:cs typeface="Arial"/>
                <a:sym typeface="Arial"/>
              </a:rPr>
              <a:t>Inclusion criteria: </a:t>
            </a:r>
            <a:endParaRPr/>
          </a:p>
          <a:p>
            <a:pPr indent="-342900" lvl="1" marL="800100" marR="0" rtl="0" algn="l">
              <a:lnSpc>
                <a:spcPct val="112500"/>
              </a:lnSpc>
              <a:spcBef>
                <a:spcPts val="36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Black cisgender or transgender women</a:t>
            </a:r>
            <a:endParaRPr/>
          </a:p>
          <a:p>
            <a:pPr indent="-342900" lvl="1" marL="800100" marR="0" rtl="0" algn="l">
              <a:lnSpc>
                <a:spcPct val="112500"/>
              </a:lnSpc>
              <a:spcBef>
                <a:spcPts val="36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18 years and older </a:t>
            </a:r>
            <a:endParaRPr/>
          </a:p>
          <a:p>
            <a:pPr indent="-342900" lvl="1" marL="800100" marR="0" rtl="0" algn="l">
              <a:lnSpc>
                <a:spcPct val="112500"/>
              </a:lnSpc>
              <a:spcBef>
                <a:spcPts val="360"/>
              </a:spcBef>
              <a:spcAft>
                <a:spcPts val="0"/>
              </a:spcAft>
              <a:buClr>
                <a:srgbClr val="5E5B58"/>
              </a:buClr>
              <a:buSzPts val="2029"/>
              <a:buFont typeface="Arial"/>
              <a:buChar char="•"/>
            </a:pPr>
            <a:r>
              <a:rPr b="0" i="0" lang="en-US" sz="2029" u="none" cap="none" strike="noStrike">
                <a:solidFill>
                  <a:srgbClr val="5E5B58"/>
                </a:solidFill>
                <a:latin typeface="Arial"/>
                <a:ea typeface="Arial"/>
                <a:cs typeface="Arial"/>
                <a:sym typeface="Arial"/>
              </a:rPr>
              <a:t>Residents of Connecticut</a:t>
            </a:r>
            <a:endParaRPr/>
          </a:p>
        </p:txBody>
      </p:sp>
      <p:sp>
        <p:nvSpPr>
          <p:cNvPr id="333" name="Google Shape;333;p15"/>
          <p:cNvSpPr txBox="1"/>
          <p:nvPr/>
        </p:nvSpPr>
        <p:spPr>
          <a:xfrm>
            <a:off x="131603" y="663397"/>
            <a:ext cx="7661036" cy="2482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899">
                <a:solidFill>
                  <a:srgbClr val="64564D"/>
                </a:solidFill>
                <a:latin typeface="Arial"/>
                <a:ea typeface="Arial"/>
                <a:cs typeface="Arial"/>
                <a:sym typeface="Arial"/>
              </a:rPr>
              <a:t>KEY LEARNINGS FROM PREPARING INTERVIEW GUIDE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37" name="Shape 337"/>
        <p:cNvGrpSpPr/>
        <p:nvPr/>
      </p:nvGrpSpPr>
      <p:grpSpPr>
        <a:xfrm>
          <a:off x="0" y="0"/>
          <a:ext cx="0" cy="0"/>
          <a:chOff x="0" y="0"/>
          <a:chExt cx="0" cy="0"/>
        </a:xfrm>
      </p:grpSpPr>
      <p:sp>
        <p:nvSpPr>
          <p:cNvPr id="338" name="Google Shape;338;p16"/>
          <p:cNvSpPr/>
          <p:nvPr/>
        </p:nvSpPr>
        <p:spPr>
          <a:xfrm>
            <a:off x="8464809" y="1028700"/>
            <a:ext cx="8115300" cy="8729257"/>
          </a:xfrm>
          <a:custGeom>
            <a:rect b="b" l="l" r="r" t="t"/>
            <a:pathLst>
              <a:path extrusionOk="0" h="8729257" w="8115300">
                <a:moveTo>
                  <a:pt x="0" y="0"/>
                </a:moveTo>
                <a:lnTo>
                  <a:pt x="8115300" y="0"/>
                </a:lnTo>
                <a:lnTo>
                  <a:pt x="8115300" y="8729257"/>
                </a:lnTo>
                <a:lnTo>
                  <a:pt x="0" y="8729257"/>
                </a:lnTo>
                <a:lnTo>
                  <a:pt x="0" y="0"/>
                </a:lnTo>
                <a:close/>
              </a:path>
            </a:pathLst>
          </a:custGeom>
          <a:blipFill rotWithShape="1">
            <a:blip r:embed="rId3">
              <a:alphaModFix/>
            </a:blip>
            <a:stretch>
              <a:fillRect b="0" l="-30647" r="-3064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16"/>
          <p:cNvSpPr/>
          <p:nvPr/>
        </p:nvSpPr>
        <p:spPr>
          <a:xfrm>
            <a:off x="8445759" y="1028700"/>
            <a:ext cx="8115300" cy="1771650"/>
          </a:xfrm>
          <a:prstGeom prst="rect">
            <a:avLst/>
          </a:prstGeom>
          <a:solidFill>
            <a:srgbClr val="5E5B58">
              <a:alpha val="6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6"/>
          <p:cNvSpPr txBox="1"/>
          <p:nvPr/>
        </p:nvSpPr>
        <p:spPr>
          <a:xfrm>
            <a:off x="8505555" y="1681479"/>
            <a:ext cx="7995707" cy="54229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4100">
                <a:solidFill>
                  <a:srgbClr val="FFFFFF"/>
                </a:solidFill>
                <a:latin typeface="Montserrat"/>
                <a:ea typeface="Montserrat"/>
                <a:cs typeface="Montserrat"/>
                <a:sym typeface="Montserrat"/>
              </a:rPr>
              <a:t>Consent Form Development</a:t>
            </a:r>
            <a:endParaRPr/>
          </a:p>
        </p:txBody>
      </p:sp>
      <p:sp>
        <p:nvSpPr>
          <p:cNvPr id="341" name="Google Shape;341;p16"/>
          <p:cNvSpPr txBox="1"/>
          <p:nvPr/>
        </p:nvSpPr>
        <p:spPr>
          <a:xfrm>
            <a:off x="1072787" y="1236979"/>
            <a:ext cx="2760278" cy="2603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999">
                <a:solidFill>
                  <a:srgbClr val="000000"/>
                </a:solidFill>
                <a:latin typeface="Arial"/>
                <a:ea typeface="Arial"/>
                <a:cs typeface="Arial"/>
                <a:sym typeface="Arial"/>
              </a:rPr>
              <a:t>Purpose of study</a:t>
            </a:r>
            <a:endParaRPr/>
          </a:p>
        </p:txBody>
      </p:sp>
      <p:sp>
        <p:nvSpPr>
          <p:cNvPr id="342" name="Google Shape;342;p16"/>
          <p:cNvSpPr txBox="1"/>
          <p:nvPr/>
        </p:nvSpPr>
        <p:spPr>
          <a:xfrm>
            <a:off x="4153246" y="1109980"/>
            <a:ext cx="3972332" cy="983615"/>
          </a:xfrm>
          <a:prstGeom prst="rect">
            <a:avLst/>
          </a:prstGeom>
          <a:noFill/>
          <a:ln>
            <a:noFill/>
          </a:ln>
        </p:spPr>
        <p:txBody>
          <a:bodyPr anchorCtr="0" anchor="t" bIns="0" lIns="0" spcFirstLastPara="1" rIns="0" wrap="square" tIns="0">
            <a:spAutoFit/>
          </a:bodyPr>
          <a:lstStyle/>
          <a:p>
            <a:pPr indent="0" lvl="0" marL="0" marR="0" rtl="0" algn="l">
              <a:lnSpc>
                <a:spcPct val="139928"/>
              </a:lnSpc>
              <a:spcBef>
                <a:spcPts val="0"/>
              </a:spcBef>
              <a:spcAft>
                <a:spcPts val="0"/>
              </a:spcAft>
              <a:buNone/>
            </a:pPr>
            <a:r>
              <a:rPr lang="en-US" sz="1400">
                <a:solidFill>
                  <a:srgbClr val="5E5B58"/>
                </a:solidFill>
                <a:latin typeface="Arial"/>
                <a:ea typeface="Arial"/>
                <a:cs typeface="Arial"/>
                <a:sym typeface="Arial"/>
              </a:rPr>
              <a:t>“The responses that you provide will help us learn more about PrEP awareness, perspectives and barriers, and opportunities to improve PrEP use and PrEP services.”</a:t>
            </a:r>
            <a:endParaRPr/>
          </a:p>
        </p:txBody>
      </p:sp>
      <p:sp>
        <p:nvSpPr>
          <p:cNvPr id="343" name="Google Shape;343;p16"/>
          <p:cNvSpPr txBox="1"/>
          <p:nvPr/>
        </p:nvSpPr>
        <p:spPr>
          <a:xfrm>
            <a:off x="1124223" y="3182661"/>
            <a:ext cx="2657408" cy="5175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000">
                <a:solidFill>
                  <a:srgbClr val="000000"/>
                </a:solidFill>
                <a:latin typeface="Arial"/>
                <a:ea typeface="Arial"/>
                <a:cs typeface="Arial"/>
                <a:sym typeface="Arial"/>
              </a:rPr>
              <a:t>Risks &amp; benefits </a:t>
            </a:r>
            <a:endParaRPr/>
          </a:p>
          <a:p>
            <a:pPr indent="0" lvl="0" marL="0" marR="0" rtl="0" algn="l">
              <a:lnSpc>
                <a:spcPct val="100000"/>
              </a:lnSpc>
              <a:spcBef>
                <a:spcPts val="0"/>
              </a:spcBef>
              <a:spcAft>
                <a:spcPts val="0"/>
              </a:spcAft>
              <a:buNone/>
            </a:pPr>
            <a:r>
              <a:rPr lang="en-US" sz="2000">
                <a:solidFill>
                  <a:srgbClr val="000000"/>
                </a:solidFill>
                <a:latin typeface="Arial"/>
                <a:ea typeface="Arial"/>
                <a:cs typeface="Arial"/>
                <a:sym typeface="Arial"/>
              </a:rPr>
              <a:t>of participating</a:t>
            </a:r>
            <a:endParaRPr/>
          </a:p>
        </p:txBody>
      </p:sp>
      <p:sp>
        <p:nvSpPr>
          <p:cNvPr id="344" name="Google Shape;344;p16"/>
          <p:cNvSpPr txBox="1"/>
          <p:nvPr/>
        </p:nvSpPr>
        <p:spPr>
          <a:xfrm>
            <a:off x="4063192" y="3125511"/>
            <a:ext cx="3932454" cy="2221865"/>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lang="en-US" sz="1399">
                <a:solidFill>
                  <a:srgbClr val="5E5B58"/>
                </a:solidFill>
                <a:latin typeface="Arial"/>
                <a:ea typeface="Arial"/>
                <a:cs typeface="Arial"/>
                <a:sym typeface="Arial"/>
              </a:rPr>
              <a:t>“You might feel that certain questions are personal in nature and address sensitive topics. This might lead to some discomfort. The research might also not directly benefit you. The benefit of participating in this study is that information you provide could help to identify opportunities to improve PrEP use and PrEP services. You might also learn more about PrEP and its benefits.”</a:t>
            </a:r>
            <a:endParaRPr/>
          </a:p>
        </p:txBody>
      </p:sp>
      <p:sp>
        <p:nvSpPr>
          <p:cNvPr id="345" name="Google Shape;345;p16"/>
          <p:cNvSpPr txBox="1"/>
          <p:nvPr/>
        </p:nvSpPr>
        <p:spPr>
          <a:xfrm>
            <a:off x="4063192" y="5909922"/>
            <a:ext cx="4255312" cy="1974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400">
                <a:solidFill>
                  <a:srgbClr val="5E5B58"/>
                </a:solidFill>
                <a:latin typeface="Arial"/>
                <a:ea typeface="Arial"/>
                <a:cs typeface="Arial"/>
                <a:sym typeface="Arial"/>
              </a:rPr>
              <a:t>“We are also requesting your permission to audio record you as part of this study. If you agree to the recording, we will use it for analyzing the responses to identify themes and opportunities to improve PrEP uptake. If you do not wish to be recorded, notes will be taken instead.”</a:t>
            </a:r>
            <a:endParaRPr/>
          </a:p>
          <a:p>
            <a:pPr indent="0" lvl="0" marL="0" marR="0" rtl="0" algn="l">
              <a:lnSpc>
                <a:spcPct val="139928"/>
              </a:lnSpc>
              <a:spcBef>
                <a:spcPts val="0"/>
              </a:spcBef>
              <a:spcAft>
                <a:spcPts val="0"/>
              </a:spcAft>
              <a:buNone/>
            </a:pPr>
            <a:r>
              <a:t/>
            </a:r>
            <a:endParaRPr sz="1400">
              <a:solidFill>
                <a:srgbClr val="5E5B58"/>
              </a:solidFill>
              <a:latin typeface="Arial"/>
              <a:ea typeface="Arial"/>
              <a:cs typeface="Arial"/>
              <a:sym typeface="Arial"/>
            </a:endParaRPr>
          </a:p>
        </p:txBody>
      </p:sp>
      <p:sp>
        <p:nvSpPr>
          <p:cNvPr id="346" name="Google Shape;346;p16"/>
          <p:cNvSpPr txBox="1"/>
          <p:nvPr/>
        </p:nvSpPr>
        <p:spPr>
          <a:xfrm>
            <a:off x="1072787" y="6181857"/>
            <a:ext cx="2760278" cy="2603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999">
                <a:solidFill>
                  <a:srgbClr val="000000"/>
                </a:solidFill>
                <a:latin typeface="Arial"/>
                <a:ea typeface="Arial"/>
                <a:cs typeface="Arial"/>
                <a:sym typeface="Arial"/>
              </a:rPr>
              <a:t>Audio recording</a:t>
            </a:r>
            <a:endParaRPr/>
          </a:p>
        </p:txBody>
      </p:sp>
      <p:sp>
        <p:nvSpPr>
          <p:cNvPr id="347" name="Google Shape;347;p16"/>
          <p:cNvSpPr txBox="1"/>
          <p:nvPr/>
        </p:nvSpPr>
        <p:spPr>
          <a:xfrm>
            <a:off x="1072787" y="8751482"/>
            <a:ext cx="4714819" cy="2698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000">
                <a:solidFill>
                  <a:srgbClr val="000000"/>
                </a:solidFill>
                <a:latin typeface="Arial"/>
                <a:ea typeface="Arial"/>
                <a:cs typeface="Arial"/>
                <a:sym typeface="Arial"/>
              </a:rPr>
              <a:t>Compensation</a:t>
            </a:r>
            <a:endParaRPr/>
          </a:p>
        </p:txBody>
      </p:sp>
      <p:sp>
        <p:nvSpPr>
          <p:cNvPr id="348" name="Google Shape;348;p16"/>
          <p:cNvSpPr txBox="1"/>
          <p:nvPr/>
        </p:nvSpPr>
        <p:spPr>
          <a:xfrm>
            <a:off x="4063192" y="8843557"/>
            <a:ext cx="4042448" cy="4883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400">
                <a:solidFill>
                  <a:srgbClr val="5E5B58"/>
                </a:solidFill>
                <a:latin typeface="Arial"/>
                <a:ea typeface="Arial"/>
                <a:cs typeface="Arial"/>
                <a:sym typeface="Arial"/>
              </a:rPr>
              <a:t>“You will receive $20 in a Walmart gift card for your participation.”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52" name="Shape 352"/>
        <p:cNvGrpSpPr/>
        <p:nvPr/>
      </p:nvGrpSpPr>
      <p:grpSpPr>
        <a:xfrm>
          <a:off x="0" y="0"/>
          <a:ext cx="0" cy="0"/>
          <a:chOff x="0" y="0"/>
          <a:chExt cx="0" cy="0"/>
        </a:xfrm>
      </p:grpSpPr>
      <p:sp>
        <p:nvSpPr>
          <p:cNvPr id="353" name="Google Shape;353;p17"/>
          <p:cNvSpPr/>
          <p:nvPr/>
        </p:nvSpPr>
        <p:spPr>
          <a:xfrm>
            <a:off x="11088000" y="4556168"/>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6182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17"/>
          <p:cNvSpPr/>
          <p:nvPr/>
        </p:nvSpPr>
        <p:spPr>
          <a:xfrm>
            <a:off x="11088000" y="6319901"/>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D6D8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7"/>
          <p:cNvSpPr/>
          <p:nvPr/>
        </p:nvSpPr>
        <p:spPr>
          <a:xfrm>
            <a:off x="11088000" y="8083635"/>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587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7"/>
          <p:cNvSpPr/>
          <p:nvPr/>
        </p:nvSpPr>
        <p:spPr>
          <a:xfrm>
            <a:off x="10433695" y="1028700"/>
            <a:ext cx="6825605" cy="3161936"/>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7"/>
          <p:cNvSpPr/>
          <p:nvPr/>
        </p:nvSpPr>
        <p:spPr>
          <a:xfrm>
            <a:off x="1028700" y="4190636"/>
            <a:ext cx="9404995" cy="6096364"/>
          </a:xfrm>
          <a:custGeom>
            <a:rect b="b" l="l" r="r" t="t"/>
            <a:pathLst>
              <a:path extrusionOk="0" h="6096364" w="9404995">
                <a:moveTo>
                  <a:pt x="0" y="0"/>
                </a:moveTo>
                <a:lnTo>
                  <a:pt x="9404995" y="0"/>
                </a:lnTo>
                <a:lnTo>
                  <a:pt x="9404995" y="6096364"/>
                </a:lnTo>
                <a:lnTo>
                  <a:pt x="0" y="6096364"/>
                </a:lnTo>
                <a:lnTo>
                  <a:pt x="0" y="0"/>
                </a:lnTo>
                <a:close/>
              </a:path>
            </a:pathLst>
          </a:custGeom>
          <a:blipFill rotWithShape="1">
            <a:blip r:embed="rId3">
              <a:alphaModFix/>
            </a:blip>
            <a:stretch>
              <a:fillRect b="0" l="-7616" r="-76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17"/>
          <p:cNvSpPr/>
          <p:nvPr/>
        </p:nvSpPr>
        <p:spPr>
          <a:xfrm>
            <a:off x="11324713" y="4772473"/>
            <a:ext cx="701241" cy="742054"/>
          </a:xfrm>
          <a:custGeom>
            <a:rect b="b" l="l" r="r" t="t"/>
            <a:pathLst>
              <a:path extrusionOk="0" h="742054" w="701241">
                <a:moveTo>
                  <a:pt x="0" y="0"/>
                </a:moveTo>
                <a:lnTo>
                  <a:pt x="701240" y="0"/>
                </a:lnTo>
                <a:lnTo>
                  <a:pt x="701240" y="742054"/>
                </a:lnTo>
                <a:lnTo>
                  <a:pt x="0" y="74205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17"/>
          <p:cNvSpPr/>
          <p:nvPr/>
        </p:nvSpPr>
        <p:spPr>
          <a:xfrm>
            <a:off x="11274561" y="6537466"/>
            <a:ext cx="801545" cy="701352"/>
          </a:xfrm>
          <a:custGeom>
            <a:rect b="b" l="l" r="r" t="t"/>
            <a:pathLst>
              <a:path extrusionOk="0" h="701352" w="801545">
                <a:moveTo>
                  <a:pt x="0" y="0"/>
                </a:moveTo>
                <a:lnTo>
                  <a:pt x="801544" y="0"/>
                </a:lnTo>
                <a:lnTo>
                  <a:pt x="801544" y="701352"/>
                </a:lnTo>
                <a:lnTo>
                  <a:pt x="0" y="7013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17"/>
          <p:cNvSpPr/>
          <p:nvPr/>
        </p:nvSpPr>
        <p:spPr>
          <a:xfrm>
            <a:off x="11263172" y="8304191"/>
            <a:ext cx="824322" cy="708917"/>
          </a:xfrm>
          <a:custGeom>
            <a:rect b="b" l="l" r="r" t="t"/>
            <a:pathLst>
              <a:path extrusionOk="0" h="708917" w="824322">
                <a:moveTo>
                  <a:pt x="0" y="0"/>
                </a:moveTo>
                <a:lnTo>
                  <a:pt x="824322" y="0"/>
                </a:lnTo>
                <a:lnTo>
                  <a:pt x="824322" y="708917"/>
                </a:lnTo>
                <a:lnTo>
                  <a:pt x="0" y="70891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17"/>
          <p:cNvSpPr txBox="1"/>
          <p:nvPr/>
        </p:nvSpPr>
        <p:spPr>
          <a:xfrm>
            <a:off x="12670934" y="4556168"/>
            <a:ext cx="3097979" cy="390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00">
                <a:solidFill>
                  <a:srgbClr val="373533"/>
                </a:solidFill>
                <a:latin typeface="Montserrat"/>
                <a:ea typeface="Montserrat"/>
                <a:cs typeface="Montserrat"/>
                <a:sym typeface="Montserrat"/>
              </a:rPr>
              <a:t>Purpose of study</a:t>
            </a:r>
            <a:endParaRPr/>
          </a:p>
        </p:txBody>
      </p:sp>
      <p:sp>
        <p:nvSpPr>
          <p:cNvPr id="362" name="Google Shape;362;p17"/>
          <p:cNvSpPr txBox="1"/>
          <p:nvPr/>
        </p:nvSpPr>
        <p:spPr>
          <a:xfrm>
            <a:off x="12670934" y="5042840"/>
            <a:ext cx="4588366" cy="9836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400">
                <a:solidFill>
                  <a:srgbClr val="5E5B58"/>
                </a:solidFill>
                <a:latin typeface="Arial"/>
                <a:ea typeface="Arial"/>
                <a:cs typeface="Arial"/>
                <a:sym typeface="Arial"/>
              </a:rPr>
              <a:t>“These interviews will help the researchers learn more about PrEP awareness, perspectives and barriers, and opportunities to improve PrEP use and PrEP services.”</a:t>
            </a:r>
            <a:endParaRPr/>
          </a:p>
        </p:txBody>
      </p:sp>
      <p:sp>
        <p:nvSpPr>
          <p:cNvPr id="363" name="Google Shape;363;p17"/>
          <p:cNvSpPr txBox="1"/>
          <p:nvPr/>
        </p:nvSpPr>
        <p:spPr>
          <a:xfrm>
            <a:off x="12670934" y="6407380"/>
            <a:ext cx="3685810" cy="390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00">
                <a:solidFill>
                  <a:srgbClr val="373533"/>
                </a:solidFill>
                <a:latin typeface="Montserrat"/>
                <a:ea typeface="Montserrat"/>
                <a:cs typeface="Montserrat"/>
                <a:sym typeface="Montserrat"/>
              </a:rPr>
              <a:t>Details on interview</a:t>
            </a:r>
            <a:endParaRPr/>
          </a:p>
        </p:txBody>
      </p:sp>
      <p:sp>
        <p:nvSpPr>
          <p:cNvPr id="364" name="Google Shape;364;p17"/>
          <p:cNvSpPr txBox="1"/>
          <p:nvPr/>
        </p:nvSpPr>
        <p:spPr>
          <a:xfrm>
            <a:off x="12670934" y="6878659"/>
            <a:ext cx="4588366" cy="9836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400">
                <a:solidFill>
                  <a:srgbClr val="5E5B58"/>
                </a:solidFill>
                <a:latin typeface="Arial"/>
                <a:ea typeface="Arial"/>
                <a:cs typeface="Arial"/>
                <a:sym typeface="Arial"/>
              </a:rPr>
              <a:t>“The interview will take about 1 hour of your time and will be done virtually... You will be able to stop the interview at any time, or skip questions, if you do not keep comfortable answering them.” </a:t>
            </a:r>
            <a:endParaRPr/>
          </a:p>
        </p:txBody>
      </p:sp>
      <p:sp>
        <p:nvSpPr>
          <p:cNvPr id="365" name="Google Shape;365;p17"/>
          <p:cNvSpPr txBox="1"/>
          <p:nvPr/>
        </p:nvSpPr>
        <p:spPr>
          <a:xfrm>
            <a:off x="12670934" y="8083635"/>
            <a:ext cx="3582940" cy="390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00">
                <a:solidFill>
                  <a:srgbClr val="373533"/>
                </a:solidFill>
                <a:latin typeface="Montserrat"/>
                <a:ea typeface="Montserrat"/>
                <a:cs typeface="Montserrat"/>
                <a:sym typeface="Montserrat"/>
              </a:rPr>
              <a:t>Risks and benefits</a:t>
            </a:r>
            <a:endParaRPr/>
          </a:p>
        </p:txBody>
      </p:sp>
      <p:sp>
        <p:nvSpPr>
          <p:cNvPr id="366" name="Google Shape;366;p17"/>
          <p:cNvSpPr txBox="1"/>
          <p:nvPr/>
        </p:nvSpPr>
        <p:spPr>
          <a:xfrm>
            <a:off x="10701684" y="1971493"/>
            <a:ext cx="5300316" cy="12763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a:solidFill>
                  <a:srgbClr val="373533"/>
                </a:solidFill>
                <a:latin typeface="Montserrat"/>
                <a:ea typeface="Montserrat"/>
                <a:cs typeface="Montserrat"/>
                <a:sym typeface="Montserrat"/>
              </a:rPr>
              <a:t>Recruitment Communication</a:t>
            </a:r>
            <a:endParaRPr/>
          </a:p>
        </p:txBody>
      </p:sp>
      <p:sp>
        <p:nvSpPr>
          <p:cNvPr id="367" name="Google Shape;367;p17"/>
          <p:cNvSpPr txBox="1"/>
          <p:nvPr/>
        </p:nvSpPr>
        <p:spPr>
          <a:xfrm>
            <a:off x="12670934" y="8642393"/>
            <a:ext cx="4588366" cy="12312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400">
                <a:solidFill>
                  <a:srgbClr val="5E5B58"/>
                </a:solidFill>
                <a:latin typeface="Arial"/>
                <a:ea typeface="Arial"/>
                <a:cs typeface="Arial"/>
                <a:sym typeface="Arial"/>
              </a:rPr>
              <a:t>“In this study, there is a risk of loss of confidentiality. You might also feel that certain questions are personal in nature and touch on sensitive topics. This might lead to some discomfort. The research might also not directly benefit you....”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71" name="Shape 371"/>
        <p:cNvGrpSpPr/>
        <p:nvPr/>
      </p:nvGrpSpPr>
      <p:grpSpPr>
        <a:xfrm>
          <a:off x="0" y="0"/>
          <a:ext cx="0" cy="0"/>
          <a:chOff x="0" y="0"/>
          <a:chExt cx="0" cy="0"/>
        </a:xfrm>
      </p:grpSpPr>
      <p:cxnSp>
        <p:nvCxnSpPr>
          <p:cNvPr id="372" name="Google Shape;372;p18"/>
          <p:cNvCxnSpPr/>
          <p:nvPr/>
        </p:nvCxnSpPr>
        <p:spPr>
          <a:xfrm>
            <a:off x="1726941" y="7553614"/>
            <a:ext cx="3210715" cy="0"/>
          </a:xfrm>
          <a:prstGeom prst="straightConnector1">
            <a:avLst/>
          </a:prstGeom>
          <a:noFill/>
          <a:ln cap="flat" cmpd="sng" w="9525">
            <a:solidFill>
              <a:srgbClr val="373533"/>
            </a:solidFill>
            <a:prstDash val="solid"/>
            <a:round/>
            <a:headEnd len="sm" w="sm" type="none"/>
            <a:tailEnd len="sm" w="sm" type="none"/>
          </a:ln>
        </p:spPr>
      </p:cxnSp>
      <p:sp>
        <p:nvSpPr>
          <p:cNvPr id="373" name="Google Shape;373;p18"/>
          <p:cNvSpPr/>
          <p:nvPr/>
        </p:nvSpPr>
        <p:spPr>
          <a:xfrm>
            <a:off x="1741294" y="233029"/>
            <a:ext cx="6781223" cy="9820943"/>
          </a:xfrm>
          <a:custGeom>
            <a:rect b="b" l="l" r="r" t="t"/>
            <a:pathLst>
              <a:path extrusionOk="0" h="9820943" w="6781223">
                <a:moveTo>
                  <a:pt x="0" y="0"/>
                </a:moveTo>
                <a:lnTo>
                  <a:pt x="6781222" y="0"/>
                </a:lnTo>
                <a:lnTo>
                  <a:pt x="6781222" y="9820942"/>
                </a:lnTo>
                <a:lnTo>
                  <a:pt x="0" y="9820942"/>
                </a:lnTo>
                <a:lnTo>
                  <a:pt x="0" y="0"/>
                </a:lnTo>
                <a:close/>
              </a:path>
            </a:pathLst>
          </a:custGeom>
          <a:blipFill rotWithShape="1">
            <a:blip r:embed="rId3">
              <a:alphaModFix/>
            </a:blip>
            <a:stretch>
              <a:fillRect b="0" l="0" r="-252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18"/>
          <p:cNvSpPr/>
          <p:nvPr/>
        </p:nvSpPr>
        <p:spPr>
          <a:xfrm>
            <a:off x="9400778" y="233029"/>
            <a:ext cx="6948687" cy="9820943"/>
          </a:xfrm>
          <a:custGeom>
            <a:rect b="b" l="l" r="r" t="t"/>
            <a:pathLst>
              <a:path extrusionOk="0" h="9820943" w="6948687">
                <a:moveTo>
                  <a:pt x="0" y="0"/>
                </a:moveTo>
                <a:lnTo>
                  <a:pt x="6948687" y="0"/>
                </a:lnTo>
                <a:lnTo>
                  <a:pt x="6948687" y="9820942"/>
                </a:lnTo>
                <a:lnTo>
                  <a:pt x="0" y="98209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78" name="Shape 378"/>
        <p:cNvGrpSpPr/>
        <p:nvPr/>
      </p:nvGrpSpPr>
      <p:grpSpPr>
        <a:xfrm>
          <a:off x="0" y="0"/>
          <a:ext cx="0" cy="0"/>
          <a:chOff x="0" y="0"/>
          <a:chExt cx="0" cy="0"/>
        </a:xfrm>
      </p:grpSpPr>
      <p:sp>
        <p:nvSpPr>
          <p:cNvPr id="379" name="Google Shape;379;p19"/>
          <p:cNvSpPr/>
          <p:nvPr/>
        </p:nvSpPr>
        <p:spPr>
          <a:xfrm>
            <a:off x="1880713" y="146552"/>
            <a:ext cx="7051479" cy="9993897"/>
          </a:xfrm>
          <a:custGeom>
            <a:rect b="b" l="l" r="r" t="t"/>
            <a:pathLst>
              <a:path extrusionOk="0" h="9993897" w="7051479">
                <a:moveTo>
                  <a:pt x="0" y="0"/>
                </a:moveTo>
                <a:lnTo>
                  <a:pt x="7051479" y="0"/>
                </a:lnTo>
                <a:lnTo>
                  <a:pt x="7051479" y="9993896"/>
                </a:lnTo>
                <a:lnTo>
                  <a:pt x="0" y="99938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9"/>
          <p:cNvSpPr/>
          <p:nvPr/>
        </p:nvSpPr>
        <p:spPr>
          <a:xfrm>
            <a:off x="9561904" y="146552"/>
            <a:ext cx="6832985" cy="9993897"/>
          </a:xfrm>
          <a:custGeom>
            <a:rect b="b" l="l" r="r" t="t"/>
            <a:pathLst>
              <a:path extrusionOk="0" h="9993897" w="6832985">
                <a:moveTo>
                  <a:pt x="0" y="0"/>
                </a:moveTo>
                <a:lnTo>
                  <a:pt x="6832986" y="0"/>
                </a:lnTo>
                <a:lnTo>
                  <a:pt x="6832986" y="9993896"/>
                </a:lnTo>
                <a:lnTo>
                  <a:pt x="0" y="9993896"/>
                </a:lnTo>
                <a:lnTo>
                  <a:pt x="0" y="0"/>
                </a:lnTo>
                <a:close/>
              </a:path>
            </a:pathLst>
          </a:custGeom>
          <a:blipFill rotWithShape="1">
            <a:blip r:embed="rId4">
              <a:alphaModFix/>
            </a:blip>
            <a:stretch>
              <a:fillRect b="0" l="0" r="-343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100" name="Shape 100"/>
        <p:cNvGrpSpPr/>
        <p:nvPr/>
      </p:nvGrpSpPr>
      <p:grpSpPr>
        <a:xfrm>
          <a:off x="0" y="0"/>
          <a:ext cx="0" cy="0"/>
          <a:chOff x="0" y="0"/>
          <a:chExt cx="0" cy="0"/>
        </a:xfrm>
      </p:grpSpPr>
      <p:sp>
        <p:nvSpPr>
          <p:cNvPr id="101" name="Google Shape;101;p2"/>
          <p:cNvSpPr/>
          <p:nvPr/>
        </p:nvSpPr>
        <p:spPr>
          <a:xfrm>
            <a:off x="1726941" y="0"/>
            <a:ext cx="16561059" cy="5143500"/>
          </a:xfrm>
          <a:custGeom>
            <a:rect b="b" l="l" r="r" t="t"/>
            <a:pathLst>
              <a:path extrusionOk="0" h="5143500" w="16561059">
                <a:moveTo>
                  <a:pt x="0" y="0"/>
                </a:moveTo>
                <a:lnTo>
                  <a:pt x="16561059" y="0"/>
                </a:lnTo>
                <a:lnTo>
                  <a:pt x="16561059" y="5143500"/>
                </a:lnTo>
                <a:lnTo>
                  <a:pt x="0" y="5143500"/>
                </a:lnTo>
                <a:lnTo>
                  <a:pt x="0" y="0"/>
                </a:lnTo>
                <a:close/>
              </a:path>
            </a:pathLst>
          </a:custGeom>
          <a:blipFill rotWithShape="1">
            <a:blip r:embed="rId3">
              <a:alphaModFix/>
            </a:blip>
            <a:stretch>
              <a:fillRect b="-57319" l="0" r="0" t="-573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2"/>
          <p:cNvSpPr/>
          <p:nvPr/>
        </p:nvSpPr>
        <p:spPr>
          <a:xfrm>
            <a:off x="1726941" y="5143500"/>
            <a:ext cx="7417059" cy="4114800"/>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txBox="1"/>
          <p:nvPr/>
        </p:nvSpPr>
        <p:spPr>
          <a:xfrm>
            <a:off x="2088408" y="5809426"/>
            <a:ext cx="7055592" cy="92075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lang="en-US" sz="3500">
                <a:solidFill>
                  <a:srgbClr val="231F21"/>
                </a:solidFill>
                <a:latin typeface="Montserrat"/>
                <a:ea typeface="Montserrat"/>
                <a:cs typeface="Montserrat"/>
                <a:sym typeface="Montserrat"/>
              </a:rPr>
              <a:t>Did you know ...</a:t>
            </a:r>
            <a:endParaRPr/>
          </a:p>
          <a:p>
            <a:pPr indent="0" lvl="0" marL="0" marR="0" rtl="0" algn="l">
              <a:lnSpc>
                <a:spcPct val="65000"/>
              </a:lnSpc>
              <a:spcBef>
                <a:spcPts val="0"/>
              </a:spcBef>
              <a:spcAft>
                <a:spcPts val="0"/>
              </a:spcAft>
              <a:buNone/>
            </a:pPr>
            <a:r>
              <a:t/>
            </a:r>
            <a:endParaRPr sz="3500">
              <a:solidFill>
                <a:srgbClr val="231F21"/>
              </a:solidFill>
              <a:latin typeface="Montserrat"/>
              <a:ea typeface="Montserrat"/>
              <a:cs typeface="Montserrat"/>
              <a:sym typeface="Montserrat"/>
            </a:endParaRPr>
          </a:p>
          <a:p>
            <a:pPr indent="0" lvl="0" marL="0" marR="0" rtl="0" algn="l">
              <a:lnSpc>
                <a:spcPct val="65000"/>
              </a:lnSpc>
              <a:spcBef>
                <a:spcPts val="0"/>
              </a:spcBef>
              <a:spcAft>
                <a:spcPts val="0"/>
              </a:spcAft>
              <a:buNone/>
            </a:pPr>
            <a:r>
              <a:rPr lang="en-US" sz="3500">
                <a:solidFill>
                  <a:srgbClr val="231F21"/>
                </a:solidFill>
                <a:latin typeface="Montserrat"/>
                <a:ea typeface="Montserrat"/>
                <a:cs typeface="Montserrat"/>
                <a:sym typeface="Montserrat"/>
              </a:rPr>
              <a:t>that black women make up</a:t>
            </a:r>
            <a:endParaRPr/>
          </a:p>
        </p:txBody>
      </p:sp>
      <p:sp>
        <p:nvSpPr>
          <p:cNvPr id="104" name="Google Shape;104;p2"/>
          <p:cNvSpPr txBox="1"/>
          <p:nvPr/>
        </p:nvSpPr>
        <p:spPr>
          <a:xfrm>
            <a:off x="2852963" y="7084225"/>
            <a:ext cx="3095400" cy="140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154">
                <a:solidFill>
                  <a:srgbClr val="004AAD"/>
                </a:solidFill>
                <a:latin typeface="League Spartan"/>
                <a:ea typeface="League Spartan"/>
                <a:cs typeface="League Spartan"/>
                <a:sym typeface="League Spartan"/>
              </a:rPr>
              <a:t>58%</a:t>
            </a:r>
            <a:endParaRPr b="1"/>
          </a:p>
        </p:txBody>
      </p:sp>
      <p:sp>
        <p:nvSpPr>
          <p:cNvPr id="105" name="Google Shape;105;p2"/>
          <p:cNvSpPr txBox="1"/>
          <p:nvPr/>
        </p:nvSpPr>
        <p:spPr>
          <a:xfrm>
            <a:off x="5616204" y="7375148"/>
            <a:ext cx="2375100" cy="94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078">
                <a:solidFill>
                  <a:srgbClr val="231F21"/>
                </a:solidFill>
                <a:latin typeface="Montserrat"/>
                <a:ea typeface="Montserrat"/>
                <a:cs typeface="Montserrat"/>
                <a:sym typeface="Montserrat"/>
              </a:rPr>
              <a:t>of new HIV</a:t>
            </a:r>
            <a:endParaRPr b="1" sz="3078">
              <a:solidFill>
                <a:srgbClr val="231F2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US" sz="3078">
                <a:solidFill>
                  <a:srgbClr val="231F21"/>
                </a:solidFill>
                <a:latin typeface="Montserrat"/>
                <a:ea typeface="Montserrat"/>
                <a:cs typeface="Montserrat"/>
                <a:sym typeface="Montserrat"/>
              </a:rPr>
              <a:t>infections.</a:t>
            </a:r>
            <a:endParaRPr sz="1300"/>
          </a:p>
        </p:txBody>
      </p:sp>
      <p:sp>
        <p:nvSpPr>
          <p:cNvPr id="106" name="Google Shape;106;p2"/>
          <p:cNvSpPr txBox="1"/>
          <p:nvPr/>
        </p:nvSpPr>
        <p:spPr>
          <a:xfrm>
            <a:off x="10178476" y="6247646"/>
            <a:ext cx="5848604" cy="4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500">
                <a:solidFill>
                  <a:srgbClr val="231F21"/>
                </a:solidFill>
                <a:latin typeface="Montserrat"/>
                <a:ea typeface="Montserrat"/>
                <a:cs typeface="Montserrat"/>
                <a:sym typeface="Montserrat"/>
              </a:rPr>
              <a:t>However, less than </a:t>
            </a:r>
            <a:endParaRPr/>
          </a:p>
        </p:txBody>
      </p:sp>
      <p:sp>
        <p:nvSpPr>
          <p:cNvPr id="107" name="Google Shape;107;p2"/>
          <p:cNvSpPr txBox="1"/>
          <p:nvPr/>
        </p:nvSpPr>
        <p:spPr>
          <a:xfrm>
            <a:off x="12841085" y="7404437"/>
            <a:ext cx="4418100" cy="121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500">
                <a:solidFill>
                  <a:srgbClr val="231F21"/>
                </a:solidFill>
                <a:latin typeface="Montserrat"/>
                <a:ea typeface="Montserrat"/>
                <a:cs typeface="Montserrat"/>
                <a:sym typeface="Montserrat"/>
              </a:rPr>
              <a:t>of cisgender black women who are eligible for PrEP are able to access it.</a:t>
            </a:r>
            <a:r>
              <a:rPr b="1" lang="en-US" sz="2865">
                <a:solidFill>
                  <a:srgbClr val="231F21"/>
                </a:solidFill>
                <a:latin typeface="Montserrat"/>
                <a:ea typeface="Montserrat"/>
                <a:cs typeface="Montserrat"/>
                <a:sym typeface="Montserrat"/>
              </a:rPr>
              <a:t> </a:t>
            </a:r>
            <a:endParaRPr b="1" sz="2865">
              <a:solidFill>
                <a:srgbClr val="231F21"/>
              </a:solidFill>
              <a:latin typeface="Montserrat"/>
              <a:ea typeface="Montserrat"/>
              <a:cs typeface="Montserrat"/>
              <a:sym typeface="Montserrat"/>
            </a:endParaRPr>
          </a:p>
        </p:txBody>
      </p:sp>
      <p:sp>
        <p:nvSpPr>
          <p:cNvPr id="108" name="Google Shape;108;p2"/>
          <p:cNvSpPr txBox="1"/>
          <p:nvPr/>
        </p:nvSpPr>
        <p:spPr>
          <a:xfrm>
            <a:off x="10159871" y="7229475"/>
            <a:ext cx="3095400" cy="140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154">
                <a:solidFill>
                  <a:srgbClr val="004AAD"/>
                </a:solidFill>
                <a:latin typeface="League Spartan"/>
                <a:ea typeface="League Spartan"/>
                <a:cs typeface="League Spartan"/>
                <a:sym typeface="League Spartan"/>
              </a:rPr>
              <a:t>2%</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384" name="Shape 384"/>
        <p:cNvGrpSpPr/>
        <p:nvPr/>
      </p:nvGrpSpPr>
      <p:grpSpPr>
        <a:xfrm>
          <a:off x="0" y="0"/>
          <a:ext cx="0" cy="0"/>
          <a:chOff x="0" y="0"/>
          <a:chExt cx="0" cy="0"/>
        </a:xfrm>
      </p:grpSpPr>
      <p:sp>
        <p:nvSpPr>
          <p:cNvPr id="385" name="Google Shape;385;p20"/>
          <p:cNvSpPr/>
          <p:nvPr/>
        </p:nvSpPr>
        <p:spPr>
          <a:xfrm>
            <a:off x="7739121" y="1028700"/>
            <a:ext cx="9520179" cy="9258300"/>
          </a:xfrm>
          <a:custGeom>
            <a:rect b="b" l="l" r="r" t="t"/>
            <a:pathLst>
              <a:path extrusionOk="0" h="9258300" w="9520179">
                <a:moveTo>
                  <a:pt x="0" y="0"/>
                </a:moveTo>
                <a:lnTo>
                  <a:pt x="9520179" y="0"/>
                </a:lnTo>
                <a:lnTo>
                  <a:pt x="9520179" y="9258300"/>
                </a:lnTo>
                <a:lnTo>
                  <a:pt x="0" y="9258300"/>
                </a:lnTo>
                <a:lnTo>
                  <a:pt x="0" y="0"/>
                </a:lnTo>
                <a:close/>
              </a:path>
            </a:pathLst>
          </a:custGeom>
          <a:blipFill rotWithShape="1">
            <a:blip r:embed="rId3">
              <a:alphaModFix/>
            </a:blip>
            <a:stretch>
              <a:fillRect b="0" l="-36571" r="-3657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20"/>
          <p:cNvSpPr/>
          <p:nvPr/>
        </p:nvSpPr>
        <p:spPr>
          <a:xfrm>
            <a:off x="7739121" y="8307897"/>
            <a:ext cx="4760089" cy="1979103"/>
          </a:xfrm>
          <a:prstGeom prst="rect">
            <a:avLst/>
          </a:pr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20"/>
          <p:cNvSpPr/>
          <p:nvPr/>
        </p:nvSpPr>
        <p:spPr>
          <a:xfrm>
            <a:off x="1278112" y="4366309"/>
            <a:ext cx="1045559" cy="1181423"/>
          </a:xfrm>
          <a:custGeom>
            <a:rect b="b" l="l" r="r" t="t"/>
            <a:pathLst>
              <a:path extrusionOk="0" h="1181423" w="1045559">
                <a:moveTo>
                  <a:pt x="0" y="0"/>
                </a:moveTo>
                <a:lnTo>
                  <a:pt x="1045559" y="0"/>
                </a:lnTo>
                <a:lnTo>
                  <a:pt x="1045559" y="1181423"/>
                </a:lnTo>
                <a:lnTo>
                  <a:pt x="0" y="11814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20"/>
          <p:cNvSpPr/>
          <p:nvPr/>
        </p:nvSpPr>
        <p:spPr>
          <a:xfrm>
            <a:off x="1056788" y="1513468"/>
            <a:ext cx="1054056" cy="953921"/>
          </a:xfrm>
          <a:custGeom>
            <a:rect b="b" l="l" r="r" t="t"/>
            <a:pathLst>
              <a:path extrusionOk="0" h="953921" w="1054056">
                <a:moveTo>
                  <a:pt x="0" y="0"/>
                </a:moveTo>
                <a:lnTo>
                  <a:pt x="1054056" y="0"/>
                </a:lnTo>
                <a:lnTo>
                  <a:pt x="1054056" y="953921"/>
                </a:lnTo>
                <a:lnTo>
                  <a:pt x="0" y="95392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0"/>
          <p:cNvSpPr/>
          <p:nvPr/>
        </p:nvSpPr>
        <p:spPr>
          <a:xfrm>
            <a:off x="1278112" y="7397701"/>
            <a:ext cx="832732" cy="910196"/>
          </a:xfrm>
          <a:custGeom>
            <a:rect b="b" l="l" r="r" t="t"/>
            <a:pathLst>
              <a:path extrusionOk="0" h="910196" w="832732">
                <a:moveTo>
                  <a:pt x="0" y="0"/>
                </a:moveTo>
                <a:lnTo>
                  <a:pt x="832732" y="0"/>
                </a:lnTo>
                <a:lnTo>
                  <a:pt x="832732" y="910196"/>
                </a:lnTo>
                <a:lnTo>
                  <a:pt x="0" y="9101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0"/>
          <p:cNvSpPr txBox="1"/>
          <p:nvPr/>
        </p:nvSpPr>
        <p:spPr>
          <a:xfrm>
            <a:off x="2329394" y="1743016"/>
            <a:ext cx="3090943" cy="6661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600">
                <a:solidFill>
                  <a:srgbClr val="373533"/>
                </a:solidFill>
                <a:latin typeface="Montserrat"/>
                <a:ea typeface="Montserrat"/>
                <a:cs typeface="Montserrat"/>
                <a:sym typeface="Montserrat"/>
              </a:rPr>
              <a:t>Comfort discussing PrEP</a:t>
            </a:r>
            <a:endParaRPr/>
          </a:p>
        </p:txBody>
      </p:sp>
      <p:sp>
        <p:nvSpPr>
          <p:cNvPr id="391" name="Google Shape;391;p20"/>
          <p:cNvSpPr txBox="1"/>
          <p:nvPr/>
        </p:nvSpPr>
        <p:spPr>
          <a:xfrm>
            <a:off x="868775" y="2599631"/>
            <a:ext cx="6012180" cy="1166675"/>
          </a:xfrm>
          <a:prstGeom prst="rect">
            <a:avLst/>
          </a:prstGeom>
          <a:noFill/>
          <a:ln>
            <a:noFill/>
          </a:ln>
        </p:spPr>
        <p:txBody>
          <a:bodyPr anchorCtr="0" anchor="t" bIns="0" lIns="0" spcFirstLastPara="1" rIns="0" wrap="square" tIns="0">
            <a:spAutoFit/>
          </a:bodyPr>
          <a:lstStyle/>
          <a:p>
            <a:pPr indent="-182751" lvl="1" marL="365502" marR="0" rtl="0" algn="l">
              <a:lnSpc>
                <a:spcPct val="140070"/>
              </a:lnSpc>
              <a:spcBef>
                <a:spcPts val="0"/>
              </a:spcBef>
              <a:spcAft>
                <a:spcPts val="0"/>
              </a:spcAft>
              <a:buClr>
                <a:srgbClr val="5E5B58"/>
              </a:buClr>
              <a:buSzPts val="1692"/>
              <a:buFont typeface="Arial"/>
              <a:buChar char="•"/>
            </a:pPr>
            <a:r>
              <a:rPr b="0" i="0" lang="en-US" sz="1692" u="none" cap="none" strike="noStrike">
                <a:solidFill>
                  <a:srgbClr val="5E5B58"/>
                </a:solidFill>
                <a:latin typeface="Arial"/>
                <a:ea typeface="Arial"/>
                <a:cs typeface="Arial"/>
                <a:sym typeface="Arial"/>
              </a:rPr>
              <a:t>Generally feel comfortable discussing PrEP with medical providers, friends and family members</a:t>
            </a:r>
            <a:endParaRPr/>
          </a:p>
          <a:p>
            <a:pPr indent="-182751" lvl="1" marL="365504" marR="0" rtl="0" algn="l">
              <a:lnSpc>
                <a:spcPct val="140070"/>
              </a:lnSpc>
              <a:spcBef>
                <a:spcPts val="0"/>
              </a:spcBef>
              <a:spcAft>
                <a:spcPts val="0"/>
              </a:spcAft>
              <a:buClr>
                <a:srgbClr val="5E5B58"/>
              </a:buClr>
              <a:buSzPts val="1692"/>
              <a:buFont typeface="Arial"/>
              <a:buChar char="•"/>
            </a:pPr>
            <a:r>
              <a:rPr b="0" i="0" lang="en-US" sz="1692" u="none" cap="none" strike="noStrike">
                <a:solidFill>
                  <a:srgbClr val="5E5B58"/>
                </a:solidFill>
                <a:latin typeface="Arial"/>
                <a:ea typeface="Arial"/>
                <a:cs typeface="Arial"/>
                <a:sym typeface="Arial"/>
              </a:rPr>
              <a:t>Concerns around discussing PrEP with partners as it might make it appear as if they are not trusted </a:t>
            </a:r>
            <a:endParaRPr/>
          </a:p>
        </p:txBody>
      </p:sp>
      <p:sp>
        <p:nvSpPr>
          <p:cNvPr id="392" name="Google Shape;392;p20"/>
          <p:cNvSpPr txBox="1"/>
          <p:nvPr/>
        </p:nvSpPr>
        <p:spPr>
          <a:xfrm>
            <a:off x="2323671" y="5191125"/>
            <a:ext cx="3448627" cy="342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600">
                <a:solidFill>
                  <a:srgbClr val="373533"/>
                </a:solidFill>
                <a:latin typeface="Montserrat"/>
                <a:ea typeface="Montserrat"/>
                <a:cs typeface="Montserrat"/>
                <a:sym typeface="Montserrat"/>
              </a:rPr>
              <a:t>Societal stigma</a:t>
            </a:r>
            <a:endParaRPr/>
          </a:p>
        </p:txBody>
      </p:sp>
      <p:sp>
        <p:nvSpPr>
          <p:cNvPr id="393" name="Google Shape;393;p20"/>
          <p:cNvSpPr txBox="1"/>
          <p:nvPr/>
        </p:nvSpPr>
        <p:spPr>
          <a:xfrm>
            <a:off x="990600" y="5681082"/>
            <a:ext cx="5606220" cy="871220"/>
          </a:xfrm>
          <a:prstGeom prst="rect">
            <a:avLst/>
          </a:prstGeom>
          <a:noFill/>
          <a:ln>
            <a:noFill/>
          </a:ln>
        </p:spPr>
        <p:txBody>
          <a:bodyPr anchorCtr="0" anchor="t" bIns="0" lIns="0" spcFirstLastPara="1" rIns="0" wrap="square" tIns="0">
            <a:spAutoFit/>
          </a:bodyPr>
          <a:lstStyle/>
          <a:p>
            <a:pPr indent="-183514" lvl="1" marL="367029" marR="0" rtl="0" algn="l">
              <a:lnSpc>
                <a:spcPct val="140023"/>
              </a:lnSpc>
              <a:spcBef>
                <a:spcPts val="0"/>
              </a:spcBef>
              <a:spcAft>
                <a:spcPts val="0"/>
              </a:spcAft>
              <a:buClr>
                <a:srgbClr val="5E5B58"/>
              </a:buClr>
              <a:buSzPts val="1699"/>
              <a:buFont typeface="Arial"/>
              <a:buChar char="•"/>
            </a:pPr>
            <a:r>
              <a:rPr b="0" i="0" lang="en-US" sz="1699" u="none" cap="none" strike="noStrike">
                <a:solidFill>
                  <a:srgbClr val="5E5B58"/>
                </a:solidFill>
                <a:latin typeface="Arial"/>
                <a:ea typeface="Arial"/>
                <a:cs typeface="Arial"/>
                <a:sym typeface="Arial"/>
              </a:rPr>
              <a:t>Highlighted societal stigma and racism as barriers</a:t>
            </a:r>
            <a:endParaRPr/>
          </a:p>
          <a:p>
            <a:pPr indent="-183514" lvl="1" marL="367031" marR="0" rtl="0" algn="l">
              <a:lnSpc>
                <a:spcPct val="140000"/>
              </a:lnSpc>
              <a:spcBef>
                <a:spcPts val="0"/>
              </a:spcBef>
              <a:spcAft>
                <a:spcPts val="0"/>
              </a:spcAft>
              <a:buClr>
                <a:srgbClr val="5E5B58"/>
              </a:buClr>
              <a:buSzPts val="1700"/>
              <a:buFont typeface="Arial"/>
              <a:buChar char="•"/>
            </a:pPr>
            <a:r>
              <a:rPr b="0" i="0" lang="en-US" sz="1700" u="none" cap="none" strike="noStrike">
                <a:solidFill>
                  <a:srgbClr val="5E5B58"/>
                </a:solidFill>
                <a:latin typeface="Arial"/>
                <a:ea typeface="Arial"/>
                <a:cs typeface="Arial"/>
                <a:sym typeface="Arial"/>
              </a:rPr>
              <a:t>Concerns around others assuming that they have HIV if they say they are taking PrEP </a:t>
            </a:r>
            <a:endParaRPr/>
          </a:p>
        </p:txBody>
      </p:sp>
      <p:sp>
        <p:nvSpPr>
          <p:cNvPr id="394" name="Google Shape;394;p20"/>
          <p:cNvSpPr txBox="1"/>
          <p:nvPr/>
        </p:nvSpPr>
        <p:spPr>
          <a:xfrm>
            <a:off x="2218561" y="7905618"/>
            <a:ext cx="6012180" cy="342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600">
                <a:solidFill>
                  <a:srgbClr val="373533"/>
                </a:solidFill>
                <a:latin typeface="Montserrat"/>
                <a:ea typeface="Montserrat"/>
                <a:cs typeface="Montserrat"/>
                <a:sym typeface="Montserrat"/>
              </a:rPr>
              <a:t>Daily pill &amp; side effects</a:t>
            </a:r>
            <a:endParaRPr/>
          </a:p>
        </p:txBody>
      </p:sp>
      <p:sp>
        <p:nvSpPr>
          <p:cNvPr id="395" name="Google Shape;395;p20"/>
          <p:cNvSpPr txBox="1"/>
          <p:nvPr/>
        </p:nvSpPr>
        <p:spPr>
          <a:xfrm>
            <a:off x="914400" y="8441690"/>
            <a:ext cx="5606220" cy="871220"/>
          </a:xfrm>
          <a:prstGeom prst="rect">
            <a:avLst/>
          </a:prstGeom>
          <a:noFill/>
          <a:ln>
            <a:noFill/>
          </a:ln>
        </p:spPr>
        <p:txBody>
          <a:bodyPr anchorCtr="0" anchor="t" bIns="0" lIns="0" spcFirstLastPara="1" rIns="0" wrap="square" tIns="0">
            <a:spAutoFit/>
          </a:bodyPr>
          <a:lstStyle/>
          <a:p>
            <a:pPr indent="-183514" lvl="1" marL="367029" marR="0" rtl="0" algn="l">
              <a:lnSpc>
                <a:spcPct val="140023"/>
              </a:lnSpc>
              <a:spcBef>
                <a:spcPts val="0"/>
              </a:spcBef>
              <a:spcAft>
                <a:spcPts val="0"/>
              </a:spcAft>
              <a:buClr>
                <a:srgbClr val="5E5B58"/>
              </a:buClr>
              <a:buSzPts val="1699"/>
              <a:buFont typeface="Arial"/>
              <a:buChar char="•"/>
            </a:pPr>
            <a:r>
              <a:rPr b="0" i="0" lang="en-US" sz="1699" u="none" cap="none" strike="noStrike">
                <a:solidFill>
                  <a:srgbClr val="5E5B58"/>
                </a:solidFill>
                <a:latin typeface="Arial"/>
                <a:ea typeface="Arial"/>
                <a:cs typeface="Arial"/>
                <a:sym typeface="Arial"/>
              </a:rPr>
              <a:t>Concerns around taking a daily pill (i.e., forgetting) </a:t>
            </a:r>
            <a:endParaRPr/>
          </a:p>
          <a:p>
            <a:pPr indent="-183514" lvl="1" marL="367031" marR="0" rtl="0" algn="l">
              <a:lnSpc>
                <a:spcPct val="140000"/>
              </a:lnSpc>
              <a:spcBef>
                <a:spcPts val="0"/>
              </a:spcBef>
              <a:spcAft>
                <a:spcPts val="0"/>
              </a:spcAft>
              <a:buClr>
                <a:srgbClr val="5E5B58"/>
              </a:buClr>
              <a:buSzPts val="1700"/>
              <a:buFont typeface="Arial"/>
              <a:buChar char="•"/>
            </a:pPr>
            <a:r>
              <a:rPr b="0" i="0" lang="en-US" sz="1700" u="none" cap="none" strike="noStrike">
                <a:solidFill>
                  <a:srgbClr val="5E5B58"/>
                </a:solidFill>
                <a:latin typeface="Arial"/>
                <a:ea typeface="Arial"/>
                <a:cs typeface="Arial"/>
                <a:sym typeface="Arial"/>
              </a:rPr>
              <a:t>Concerns around side effects, especially stomach pain and headache </a:t>
            </a:r>
            <a:endParaRPr/>
          </a:p>
        </p:txBody>
      </p:sp>
      <p:sp>
        <p:nvSpPr>
          <p:cNvPr id="396" name="Google Shape;396;p20"/>
          <p:cNvSpPr txBox="1"/>
          <p:nvPr/>
        </p:nvSpPr>
        <p:spPr>
          <a:xfrm>
            <a:off x="8086231" y="9258300"/>
            <a:ext cx="4065869"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100">
                <a:solidFill>
                  <a:srgbClr val="373533"/>
                </a:solidFill>
                <a:latin typeface="Montserrat"/>
                <a:ea typeface="Montserrat"/>
                <a:cs typeface="Montserrat"/>
                <a:sym typeface="Montserrat"/>
              </a:rPr>
              <a:t>Interviews</a:t>
            </a:r>
            <a:endParaRPr/>
          </a:p>
        </p:txBody>
      </p:sp>
      <p:sp>
        <p:nvSpPr>
          <p:cNvPr id="397" name="Google Shape;397;p20"/>
          <p:cNvSpPr txBox="1"/>
          <p:nvPr/>
        </p:nvSpPr>
        <p:spPr>
          <a:xfrm>
            <a:off x="8086231" y="8798560"/>
            <a:ext cx="4065869" cy="240665"/>
          </a:xfrm>
          <a:prstGeom prst="rect">
            <a:avLst/>
          </a:prstGeom>
          <a:noFill/>
          <a:ln>
            <a:noFill/>
          </a:ln>
        </p:spPr>
        <p:txBody>
          <a:bodyPr anchorCtr="0" anchor="t" bIns="0" lIns="0" spcFirstLastPara="1" rIns="0" wrap="square" tIns="0">
            <a:spAutoFit/>
          </a:bodyPr>
          <a:lstStyle/>
          <a:p>
            <a:pPr indent="0" lvl="0" marL="0" marR="0" rtl="0" algn="l">
              <a:lnSpc>
                <a:spcPct val="139928"/>
              </a:lnSpc>
              <a:spcBef>
                <a:spcPts val="0"/>
              </a:spcBef>
              <a:spcAft>
                <a:spcPts val="0"/>
              </a:spcAft>
              <a:buNone/>
            </a:pPr>
            <a:r>
              <a:rPr lang="en-US" sz="1400">
                <a:solidFill>
                  <a:srgbClr val="373533"/>
                </a:solidFill>
                <a:latin typeface="Arial"/>
                <a:ea typeface="Arial"/>
                <a:cs typeface="Arial"/>
                <a:sym typeface="Arial"/>
              </a:rPr>
              <a:t>KEY FINDINGS FROM INTERVIEWS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1"/>
          <p:cNvSpPr/>
          <p:nvPr/>
        </p:nvSpPr>
        <p:spPr>
          <a:xfrm>
            <a:off x="9149711" y="1405672"/>
            <a:ext cx="9140058" cy="7854599"/>
          </a:xfrm>
          <a:prstGeom prst="rect">
            <a:avLst/>
          </a:prstGeom>
          <a:solidFill>
            <a:srgbClr val="EDEAE5"/>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1"/>
          <p:cNvSpPr/>
          <p:nvPr/>
        </p:nvSpPr>
        <p:spPr>
          <a:xfrm>
            <a:off x="1028700" y="0"/>
            <a:ext cx="8115300" cy="9258300"/>
          </a:xfrm>
          <a:custGeom>
            <a:rect b="b" l="l" r="r" t="t"/>
            <a:pathLst>
              <a:path extrusionOk="0" h="9258300" w="8115300">
                <a:moveTo>
                  <a:pt x="0" y="0"/>
                </a:moveTo>
                <a:lnTo>
                  <a:pt x="8115300" y="0"/>
                </a:lnTo>
                <a:lnTo>
                  <a:pt x="8115300" y="9258300"/>
                </a:lnTo>
                <a:lnTo>
                  <a:pt x="0" y="9258300"/>
                </a:lnTo>
                <a:lnTo>
                  <a:pt x="0" y="0"/>
                </a:lnTo>
                <a:close/>
              </a:path>
            </a:pathLst>
          </a:custGeom>
          <a:blipFill rotWithShape="1">
            <a:blip r:embed="rId3">
              <a:alphaModFix/>
            </a:blip>
            <a:stretch>
              <a:fillRect b="0" l="-35452" r="-3545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04" name="Google Shape;404;p21"/>
          <p:cNvSpPr/>
          <p:nvPr/>
        </p:nvSpPr>
        <p:spPr>
          <a:xfrm>
            <a:off x="9911608" y="1875910"/>
            <a:ext cx="1156559" cy="115655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BFA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1"/>
          <p:cNvSpPr/>
          <p:nvPr/>
        </p:nvSpPr>
        <p:spPr>
          <a:xfrm>
            <a:off x="9911608" y="4629151"/>
            <a:ext cx="1156559" cy="115655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77E73"/>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1"/>
          <p:cNvSpPr/>
          <p:nvPr/>
        </p:nvSpPr>
        <p:spPr>
          <a:xfrm>
            <a:off x="9911609" y="7413625"/>
            <a:ext cx="1158875" cy="115887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F3F2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1"/>
          <p:cNvSpPr/>
          <p:nvPr/>
        </p:nvSpPr>
        <p:spPr>
          <a:xfrm>
            <a:off x="10171087" y="2135390"/>
            <a:ext cx="637607" cy="637607"/>
          </a:xfrm>
          <a:custGeom>
            <a:rect b="b" l="l" r="r" t="t"/>
            <a:pathLst>
              <a:path extrusionOk="0" h="852985" w="852985">
                <a:moveTo>
                  <a:pt x="0" y="0"/>
                </a:moveTo>
                <a:lnTo>
                  <a:pt x="852985" y="0"/>
                </a:lnTo>
                <a:lnTo>
                  <a:pt x="852985" y="852985"/>
                </a:lnTo>
                <a:lnTo>
                  <a:pt x="0" y="85298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08" name="Google Shape;408;p21"/>
          <p:cNvSpPr/>
          <p:nvPr/>
        </p:nvSpPr>
        <p:spPr>
          <a:xfrm>
            <a:off x="10089116" y="4856753"/>
            <a:ext cx="801545" cy="701352"/>
          </a:xfrm>
          <a:custGeom>
            <a:rect b="b" l="l" r="r" t="t"/>
            <a:pathLst>
              <a:path extrusionOk="0" h="701352" w="801545">
                <a:moveTo>
                  <a:pt x="0" y="0"/>
                </a:moveTo>
                <a:lnTo>
                  <a:pt x="801545" y="0"/>
                </a:lnTo>
                <a:lnTo>
                  <a:pt x="801545" y="701352"/>
                </a:lnTo>
                <a:lnTo>
                  <a:pt x="0" y="7013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09" name="Google Shape;409;p21"/>
          <p:cNvSpPr/>
          <p:nvPr/>
        </p:nvSpPr>
        <p:spPr>
          <a:xfrm>
            <a:off x="10121390" y="7634178"/>
            <a:ext cx="739295" cy="709722"/>
          </a:xfrm>
          <a:custGeom>
            <a:rect b="b" l="l" r="r" t="t"/>
            <a:pathLst>
              <a:path extrusionOk="0" h="709722" w="739294">
                <a:moveTo>
                  <a:pt x="0" y="0"/>
                </a:moveTo>
                <a:lnTo>
                  <a:pt x="739293" y="0"/>
                </a:lnTo>
                <a:lnTo>
                  <a:pt x="739293" y="709723"/>
                </a:lnTo>
                <a:lnTo>
                  <a:pt x="0" y="70972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700">
              <a:solidFill>
                <a:schemeClr val="dk1"/>
              </a:solidFill>
              <a:latin typeface="Calibri"/>
              <a:ea typeface="Calibri"/>
              <a:cs typeface="Calibri"/>
              <a:sym typeface="Calibri"/>
            </a:endParaRPr>
          </a:p>
        </p:txBody>
      </p:sp>
      <p:sp>
        <p:nvSpPr>
          <p:cNvPr id="410" name="Google Shape;410;p21"/>
          <p:cNvSpPr txBox="1"/>
          <p:nvPr/>
        </p:nvSpPr>
        <p:spPr>
          <a:xfrm>
            <a:off x="9296400" y="505124"/>
            <a:ext cx="8279078"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5400">
                <a:solidFill>
                  <a:srgbClr val="373533"/>
                </a:solidFill>
                <a:latin typeface="Montserrat"/>
                <a:ea typeface="Montserrat"/>
                <a:cs typeface="Montserrat"/>
                <a:sym typeface="Montserrat"/>
              </a:rPr>
              <a:t>Conclusions</a:t>
            </a:r>
            <a:endParaRPr sz="1575">
              <a:solidFill>
                <a:schemeClr val="dk1"/>
              </a:solidFill>
              <a:latin typeface="Calibri"/>
              <a:ea typeface="Calibri"/>
              <a:cs typeface="Calibri"/>
              <a:sym typeface="Calibri"/>
            </a:endParaRPr>
          </a:p>
        </p:txBody>
      </p:sp>
      <p:sp>
        <p:nvSpPr>
          <p:cNvPr id="411" name="Google Shape;411;p21"/>
          <p:cNvSpPr txBox="1"/>
          <p:nvPr/>
        </p:nvSpPr>
        <p:spPr>
          <a:xfrm>
            <a:off x="11308500" y="1943100"/>
            <a:ext cx="6522300" cy="6551665"/>
          </a:xfrm>
          <a:prstGeom prst="rect">
            <a:avLst/>
          </a:prstGeom>
          <a:noFill/>
          <a:ln>
            <a:noFill/>
          </a:ln>
        </p:spPr>
        <p:txBody>
          <a:bodyPr anchorCtr="0" anchor="t" bIns="0" lIns="0" spcFirstLastPara="1" rIns="0" wrap="square" tIns="0">
            <a:spAutoFit/>
          </a:bodyPr>
          <a:lstStyle/>
          <a:p>
            <a:pPr indent="-342900" lvl="0" marL="342900" marR="0" rtl="0" algn="l">
              <a:lnSpc>
                <a:spcPct val="129000"/>
              </a:lnSpc>
              <a:spcBef>
                <a:spcPts val="0"/>
              </a:spcBef>
              <a:spcAft>
                <a:spcPts val="0"/>
              </a:spcAft>
              <a:buClr>
                <a:srgbClr val="000000"/>
              </a:buClr>
              <a:buSzPts val="2300"/>
              <a:buFont typeface="Arial"/>
              <a:buChar char="•"/>
            </a:pPr>
            <a:r>
              <a:rPr lang="en-US" sz="2300">
                <a:solidFill>
                  <a:srgbClr val="000000"/>
                </a:solidFill>
                <a:latin typeface="Montserrat"/>
                <a:ea typeface="Montserrat"/>
                <a:cs typeface="Montserrat"/>
                <a:sym typeface="Montserrat"/>
              </a:rPr>
              <a:t>Black women experience barriers to taking PrEP as a daily pill </a:t>
            </a:r>
            <a:endParaRPr/>
          </a:p>
          <a:p>
            <a:pPr indent="-342900" lvl="0" marL="342900" marR="0" rtl="0" algn="l">
              <a:lnSpc>
                <a:spcPct val="129000"/>
              </a:lnSpc>
              <a:spcBef>
                <a:spcPts val="0"/>
              </a:spcBef>
              <a:spcAft>
                <a:spcPts val="0"/>
              </a:spcAft>
              <a:buClr>
                <a:srgbClr val="000000"/>
              </a:buClr>
              <a:buSzPts val="2300"/>
              <a:buFont typeface="Arial"/>
              <a:buChar char="•"/>
            </a:pPr>
            <a:r>
              <a:rPr lang="en-US" sz="2300">
                <a:solidFill>
                  <a:srgbClr val="000000"/>
                </a:solidFill>
                <a:latin typeface="Montserrat"/>
                <a:ea typeface="Montserrat"/>
                <a:cs typeface="Montserrat"/>
                <a:sym typeface="Montserrat"/>
              </a:rPr>
              <a:t>Concerned about the side effects</a:t>
            </a:r>
            <a:endParaRPr sz="1800">
              <a:solidFill>
                <a:schemeClr val="dk1"/>
              </a:solidFill>
              <a:latin typeface="Calibri"/>
              <a:ea typeface="Calibri"/>
              <a:cs typeface="Calibri"/>
              <a:sym typeface="Calibri"/>
            </a:endParaRPr>
          </a:p>
          <a:p>
            <a:pPr indent="0" lvl="0" marL="0" marR="0" rtl="0" algn="l">
              <a:lnSpc>
                <a:spcPct val="129000"/>
              </a:lnSpc>
              <a:spcBef>
                <a:spcPts val="0"/>
              </a:spcBef>
              <a:spcAft>
                <a:spcPts val="0"/>
              </a:spcAft>
              <a:buNone/>
            </a:pPr>
            <a:r>
              <a:t/>
            </a:r>
            <a:endParaRPr sz="2300">
              <a:solidFill>
                <a:srgbClr val="000000"/>
              </a:solidFill>
              <a:latin typeface="Montserrat"/>
              <a:ea typeface="Montserrat"/>
              <a:cs typeface="Montserrat"/>
              <a:sym typeface="Montserrat"/>
            </a:endParaRPr>
          </a:p>
          <a:p>
            <a:pPr indent="0" lvl="0" marL="0" marR="0" rtl="0" algn="l">
              <a:lnSpc>
                <a:spcPct val="129000"/>
              </a:lnSpc>
              <a:spcBef>
                <a:spcPts val="0"/>
              </a:spcBef>
              <a:spcAft>
                <a:spcPts val="0"/>
              </a:spcAft>
              <a:buNone/>
            </a:pPr>
            <a:r>
              <a:t/>
            </a:r>
            <a:endParaRPr sz="2300">
              <a:solidFill>
                <a:srgbClr val="000000"/>
              </a:solidFill>
              <a:latin typeface="Montserrat"/>
              <a:ea typeface="Montserrat"/>
              <a:cs typeface="Montserrat"/>
              <a:sym typeface="Montserrat"/>
            </a:endParaRPr>
          </a:p>
          <a:p>
            <a:pPr indent="0" lvl="0" marL="0" marR="0" rtl="0" algn="l">
              <a:lnSpc>
                <a:spcPct val="129000"/>
              </a:lnSpc>
              <a:spcBef>
                <a:spcPts val="0"/>
              </a:spcBef>
              <a:spcAft>
                <a:spcPts val="0"/>
              </a:spcAft>
              <a:buNone/>
            </a:pPr>
            <a:r>
              <a:t/>
            </a:r>
            <a:endParaRPr sz="2300">
              <a:solidFill>
                <a:srgbClr val="000000"/>
              </a:solidFill>
              <a:latin typeface="Montserrat"/>
              <a:ea typeface="Montserrat"/>
              <a:cs typeface="Montserrat"/>
              <a:sym typeface="Montserrat"/>
            </a:endParaRPr>
          </a:p>
          <a:p>
            <a:pPr indent="-342900" lvl="0" marL="342900" marR="0" rtl="0" algn="l">
              <a:lnSpc>
                <a:spcPct val="129000"/>
              </a:lnSpc>
              <a:spcBef>
                <a:spcPts val="0"/>
              </a:spcBef>
              <a:spcAft>
                <a:spcPts val="0"/>
              </a:spcAft>
              <a:buClr>
                <a:srgbClr val="000000"/>
              </a:buClr>
              <a:buSzPts val="2300"/>
              <a:buFont typeface="Arial"/>
              <a:buChar char="•"/>
            </a:pPr>
            <a:r>
              <a:rPr lang="en-US" sz="2300">
                <a:solidFill>
                  <a:srgbClr val="000000"/>
                </a:solidFill>
                <a:latin typeface="Montserrat"/>
                <a:ea typeface="Montserrat"/>
                <a:cs typeface="Montserrat"/>
                <a:sym typeface="Montserrat"/>
              </a:rPr>
              <a:t>Comfortable discussing PrEP with medical providers and peers</a:t>
            </a:r>
            <a:endParaRPr/>
          </a:p>
          <a:p>
            <a:pPr indent="-342900" lvl="0" marL="342900" marR="0" rtl="0" algn="l">
              <a:lnSpc>
                <a:spcPct val="129000"/>
              </a:lnSpc>
              <a:spcBef>
                <a:spcPts val="0"/>
              </a:spcBef>
              <a:spcAft>
                <a:spcPts val="0"/>
              </a:spcAft>
              <a:buClr>
                <a:srgbClr val="000000"/>
              </a:buClr>
              <a:buSzPts val="2300"/>
              <a:buFont typeface="Arial"/>
              <a:buChar char="•"/>
            </a:pPr>
            <a:r>
              <a:rPr lang="en-US" sz="2300">
                <a:solidFill>
                  <a:srgbClr val="000000"/>
                </a:solidFill>
                <a:latin typeface="Montserrat"/>
                <a:ea typeface="Montserrat"/>
                <a:cs typeface="Montserrat"/>
                <a:sym typeface="Montserrat"/>
              </a:rPr>
              <a:t>Uncomfortable speaking with their partners about PrEP</a:t>
            </a:r>
            <a:endParaRPr sz="2300">
              <a:solidFill>
                <a:srgbClr val="000000"/>
              </a:solidFill>
              <a:latin typeface="Montserrat"/>
              <a:ea typeface="Montserrat"/>
              <a:cs typeface="Montserrat"/>
              <a:sym typeface="Montserrat"/>
            </a:endParaRPr>
          </a:p>
          <a:p>
            <a:pPr indent="0" lvl="0" marL="0" marR="0" rtl="0" algn="l">
              <a:lnSpc>
                <a:spcPct val="44869"/>
              </a:lnSpc>
              <a:spcBef>
                <a:spcPts val="0"/>
              </a:spcBef>
              <a:spcAft>
                <a:spcPts val="0"/>
              </a:spcAft>
              <a:buNone/>
            </a:pPr>
            <a:r>
              <a:t/>
            </a:r>
            <a:endParaRPr sz="2300">
              <a:solidFill>
                <a:srgbClr val="000000"/>
              </a:solidFill>
              <a:latin typeface="Montserrat"/>
              <a:ea typeface="Montserrat"/>
              <a:cs typeface="Montserrat"/>
              <a:sym typeface="Montserrat"/>
            </a:endParaRPr>
          </a:p>
          <a:p>
            <a:pPr indent="0" lvl="0" marL="0" marR="0" rtl="0" algn="l">
              <a:lnSpc>
                <a:spcPct val="129000"/>
              </a:lnSpc>
              <a:spcBef>
                <a:spcPts val="0"/>
              </a:spcBef>
              <a:spcAft>
                <a:spcPts val="0"/>
              </a:spcAft>
              <a:buNone/>
            </a:pPr>
            <a:r>
              <a:t/>
            </a:r>
            <a:endParaRPr sz="2300">
              <a:solidFill>
                <a:srgbClr val="000000"/>
              </a:solidFill>
              <a:latin typeface="Montserrat"/>
              <a:ea typeface="Montserrat"/>
              <a:cs typeface="Montserrat"/>
              <a:sym typeface="Montserrat"/>
            </a:endParaRPr>
          </a:p>
          <a:p>
            <a:pPr indent="0" lvl="0" marL="0" marR="0" rtl="0" algn="l">
              <a:lnSpc>
                <a:spcPct val="129000"/>
              </a:lnSpc>
              <a:spcBef>
                <a:spcPts val="0"/>
              </a:spcBef>
              <a:spcAft>
                <a:spcPts val="0"/>
              </a:spcAft>
              <a:buNone/>
            </a:pPr>
            <a:r>
              <a:t/>
            </a:r>
            <a:endParaRPr sz="2300">
              <a:solidFill>
                <a:srgbClr val="000000"/>
              </a:solidFill>
              <a:latin typeface="Montserrat"/>
              <a:ea typeface="Montserrat"/>
              <a:cs typeface="Montserrat"/>
              <a:sym typeface="Montserrat"/>
            </a:endParaRPr>
          </a:p>
          <a:p>
            <a:pPr indent="-342900" lvl="0" marL="342900" marR="0" rtl="0" algn="l">
              <a:lnSpc>
                <a:spcPct val="129000"/>
              </a:lnSpc>
              <a:spcBef>
                <a:spcPts val="0"/>
              </a:spcBef>
              <a:spcAft>
                <a:spcPts val="0"/>
              </a:spcAft>
              <a:buClr>
                <a:srgbClr val="000000"/>
              </a:buClr>
              <a:buSzPts val="2300"/>
              <a:buFont typeface="Arial"/>
              <a:buChar char="•"/>
            </a:pPr>
            <a:r>
              <a:rPr lang="en-US" sz="2300">
                <a:solidFill>
                  <a:srgbClr val="000000"/>
                </a:solidFill>
                <a:latin typeface="Montserrat"/>
                <a:ea typeface="Montserrat"/>
                <a:cs typeface="Montserrat"/>
                <a:sym typeface="Montserrat"/>
              </a:rPr>
              <a:t>Providing counseling and clinical education may help to increase uptake</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15" name="Shape 415"/>
        <p:cNvGrpSpPr/>
        <p:nvPr/>
      </p:nvGrpSpPr>
      <p:grpSpPr>
        <a:xfrm>
          <a:off x="0" y="0"/>
          <a:ext cx="0" cy="0"/>
          <a:chOff x="0" y="0"/>
          <a:chExt cx="0" cy="0"/>
        </a:xfrm>
      </p:grpSpPr>
      <p:sp>
        <p:nvSpPr>
          <p:cNvPr id="416" name="Google Shape;416;p22"/>
          <p:cNvSpPr/>
          <p:nvPr/>
        </p:nvSpPr>
        <p:spPr>
          <a:xfrm>
            <a:off x="2630548" y="0"/>
            <a:ext cx="13374563" cy="10287000"/>
          </a:xfrm>
          <a:custGeom>
            <a:rect b="b" l="l" r="r" t="t"/>
            <a:pathLst>
              <a:path extrusionOk="0" h="10287000" w="13374563">
                <a:moveTo>
                  <a:pt x="0" y="0"/>
                </a:moveTo>
                <a:lnTo>
                  <a:pt x="13374563" y="0"/>
                </a:lnTo>
                <a:lnTo>
                  <a:pt x="13374563"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20" name="Shape 420"/>
        <p:cNvGrpSpPr/>
        <p:nvPr/>
      </p:nvGrpSpPr>
      <p:grpSpPr>
        <a:xfrm>
          <a:off x="0" y="0"/>
          <a:ext cx="0" cy="0"/>
          <a:chOff x="0" y="0"/>
          <a:chExt cx="0" cy="0"/>
        </a:xfrm>
      </p:grpSpPr>
      <p:sp>
        <p:nvSpPr>
          <p:cNvPr id="421" name="Google Shape;421;p23"/>
          <p:cNvSpPr/>
          <p:nvPr/>
        </p:nvSpPr>
        <p:spPr>
          <a:xfrm>
            <a:off x="2201636" y="0"/>
            <a:ext cx="13389322" cy="10287000"/>
          </a:xfrm>
          <a:custGeom>
            <a:rect b="b" l="l" r="r" t="t"/>
            <a:pathLst>
              <a:path extrusionOk="0" h="10287000" w="13389322">
                <a:moveTo>
                  <a:pt x="0" y="0"/>
                </a:moveTo>
                <a:lnTo>
                  <a:pt x="13389322" y="0"/>
                </a:lnTo>
                <a:lnTo>
                  <a:pt x="13389322" y="10287000"/>
                </a:lnTo>
                <a:lnTo>
                  <a:pt x="0" y="10287000"/>
                </a:lnTo>
                <a:lnTo>
                  <a:pt x="0" y="0"/>
                </a:lnTo>
                <a:close/>
              </a:path>
            </a:pathLst>
          </a:custGeom>
          <a:blipFill rotWithShape="1">
            <a:blip r:embed="rId3">
              <a:alphaModFix/>
            </a:blip>
            <a:stretch>
              <a:fillRect b="-107" l="0" r="0" t="-10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25" name="Shape 425"/>
        <p:cNvGrpSpPr/>
        <p:nvPr/>
      </p:nvGrpSpPr>
      <p:grpSpPr>
        <a:xfrm>
          <a:off x="0" y="0"/>
          <a:ext cx="0" cy="0"/>
          <a:chOff x="0" y="0"/>
          <a:chExt cx="0" cy="0"/>
        </a:xfrm>
      </p:grpSpPr>
      <p:sp>
        <p:nvSpPr>
          <p:cNvPr id="426" name="Google Shape;426;p24"/>
          <p:cNvSpPr/>
          <p:nvPr/>
        </p:nvSpPr>
        <p:spPr>
          <a:xfrm>
            <a:off x="1981201" y="0"/>
            <a:ext cx="13478578" cy="10287000"/>
          </a:xfrm>
          <a:custGeom>
            <a:rect b="b" l="l" r="r" t="t"/>
            <a:pathLst>
              <a:path extrusionOk="0" h="10360179" w="13478578">
                <a:moveTo>
                  <a:pt x="0" y="0"/>
                </a:moveTo>
                <a:lnTo>
                  <a:pt x="13478577" y="0"/>
                </a:lnTo>
                <a:lnTo>
                  <a:pt x="13478577" y="10360179"/>
                </a:lnTo>
                <a:lnTo>
                  <a:pt x="0" y="103601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30" name="Shape 430"/>
        <p:cNvGrpSpPr/>
        <p:nvPr/>
      </p:nvGrpSpPr>
      <p:grpSpPr>
        <a:xfrm>
          <a:off x="0" y="0"/>
          <a:ext cx="0" cy="0"/>
          <a:chOff x="0" y="0"/>
          <a:chExt cx="0" cy="0"/>
        </a:xfrm>
      </p:grpSpPr>
      <p:sp>
        <p:nvSpPr>
          <p:cNvPr id="431" name="Google Shape;431;p25"/>
          <p:cNvSpPr/>
          <p:nvPr/>
        </p:nvSpPr>
        <p:spPr>
          <a:xfrm>
            <a:off x="2434769" y="0"/>
            <a:ext cx="13418462" cy="10287000"/>
          </a:xfrm>
          <a:custGeom>
            <a:rect b="b" l="l" r="r" t="t"/>
            <a:pathLst>
              <a:path extrusionOk="0" h="10287000" w="13418462">
                <a:moveTo>
                  <a:pt x="0" y="0"/>
                </a:moveTo>
                <a:lnTo>
                  <a:pt x="13418462" y="0"/>
                </a:lnTo>
                <a:lnTo>
                  <a:pt x="13418462"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35" name="Shape 435"/>
        <p:cNvGrpSpPr/>
        <p:nvPr/>
      </p:nvGrpSpPr>
      <p:grpSpPr>
        <a:xfrm>
          <a:off x="0" y="0"/>
          <a:ext cx="0" cy="0"/>
          <a:chOff x="0" y="0"/>
          <a:chExt cx="0" cy="0"/>
        </a:xfrm>
      </p:grpSpPr>
      <p:sp>
        <p:nvSpPr>
          <p:cNvPr id="436" name="Google Shape;436;p26"/>
          <p:cNvSpPr/>
          <p:nvPr/>
        </p:nvSpPr>
        <p:spPr>
          <a:xfrm>
            <a:off x="2197503" y="0"/>
            <a:ext cx="13345297" cy="10287000"/>
          </a:xfrm>
          <a:custGeom>
            <a:rect b="b" l="l" r="r" t="t"/>
            <a:pathLst>
              <a:path extrusionOk="0" h="10287000" w="13345297">
                <a:moveTo>
                  <a:pt x="0" y="0"/>
                </a:moveTo>
                <a:lnTo>
                  <a:pt x="13345297" y="0"/>
                </a:lnTo>
                <a:lnTo>
                  <a:pt x="13345297"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40" name="Shape 440"/>
        <p:cNvGrpSpPr/>
        <p:nvPr/>
      </p:nvGrpSpPr>
      <p:grpSpPr>
        <a:xfrm>
          <a:off x="0" y="0"/>
          <a:ext cx="0" cy="0"/>
          <a:chOff x="0" y="0"/>
          <a:chExt cx="0" cy="0"/>
        </a:xfrm>
      </p:grpSpPr>
      <p:sp>
        <p:nvSpPr>
          <p:cNvPr id="441" name="Google Shape;441;p27"/>
          <p:cNvSpPr/>
          <p:nvPr/>
        </p:nvSpPr>
        <p:spPr>
          <a:xfrm>
            <a:off x="2471351" y="0"/>
            <a:ext cx="13345297" cy="10287000"/>
          </a:xfrm>
          <a:custGeom>
            <a:rect b="b" l="l" r="r" t="t"/>
            <a:pathLst>
              <a:path extrusionOk="0" h="10287000" w="13345297">
                <a:moveTo>
                  <a:pt x="0" y="0"/>
                </a:moveTo>
                <a:lnTo>
                  <a:pt x="13345298" y="0"/>
                </a:lnTo>
                <a:lnTo>
                  <a:pt x="13345298"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45" name="Shape 445"/>
        <p:cNvGrpSpPr/>
        <p:nvPr/>
      </p:nvGrpSpPr>
      <p:grpSpPr>
        <a:xfrm>
          <a:off x="0" y="0"/>
          <a:ext cx="0" cy="0"/>
          <a:chOff x="0" y="0"/>
          <a:chExt cx="0" cy="0"/>
        </a:xfrm>
      </p:grpSpPr>
      <p:sp>
        <p:nvSpPr>
          <p:cNvPr id="446" name="Google Shape;446;p28"/>
          <p:cNvSpPr/>
          <p:nvPr/>
        </p:nvSpPr>
        <p:spPr>
          <a:xfrm>
            <a:off x="2460195" y="0"/>
            <a:ext cx="13837166" cy="10287000"/>
          </a:xfrm>
          <a:custGeom>
            <a:rect b="b" l="l" r="r" t="t"/>
            <a:pathLst>
              <a:path extrusionOk="0" h="10287000" w="13837166">
                <a:moveTo>
                  <a:pt x="0" y="0"/>
                </a:moveTo>
                <a:lnTo>
                  <a:pt x="13837166" y="0"/>
                </a:lnTo>
                <a:lnTo>
                  <a:pt x="13837166"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50" name="Shape 450"/>
        <p:cNvGrpSpPr/>
        <p:nvPr/>
      </p:nvGrpSpPr>
      <p:grpSpPr>
        <a:xfrm>
          <a:off x="0" y="0"/>
          <a:ext cx="0" cy="0"/>
          <a:chOff x="0" y="0"/>
          <a:chExt cx="0" cy="0"/>
        </a:xfrm>
      </p:grpSpPr>
      <p:sp>
        <p:nvSpPr>
          <p:cNvPr id="451" name="Google Shape;451;p29"/>
          <p:cNvSpPr/>
          <p:nvPr/>
        </p:nvSpPr>
        <p:spPr>
          <a:xfrm>
            <a:off x="231206" y="200481"/>
            <a:ext cx="17825589" cy="9840858"/>
          </a:xfrm>
          <a:custGeom>
            <a:rect b="b" l="l" r="r" t="t"/>
            <a:pathLst>
              <a:path extrusionOk="0" h="9840858" w="17825589">
                <a:moveTo>
                  <a:pt x="0" y="0"/>
                </a:moveTo>
                <a:lnTo>
                  <a:pt x="17825588" y="0"/>
                </a:lnTo>
                <a:lnTo>
                  <a:pt x="17825588" y="9840858"/>
                </a:lnTo>
                <a:lnTo>
                  <a:pt x="0" y="9840858"/>
                </a:lnTo>
                <a:lnTo>
                  <a:pt x="0" y="0"/>
                </a:lnTo>
                <a:close/>
              </a:path>
            </a:pathLst>
          </a:custGeom>
          <a:blipFill rotWithShape="1">
            <a:blip r:embed="rId3">
              <a:alphaModFix/>
            </a:blip>
            <a:stretch>
              <a:fillRect b="0" l="-1226" r="-122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112" name="Shape 112"/>
        <p:cNvGrpSpPr/>
        <p:nvPr/>
      </p:nvGrpSpPr>
      <p:grpSpPr>
        <a:xfrm>
          <a:off x="0" y="0"/>
          <a:ext cx="0" cy="0"/>
          <a:chOff x="0" y="0"/>
          <a:chExt cx="0" cy="0"/>
        </a:xfrm>
      </p:grpSpPr>
      <p:sp>
        <p:nvSpPr>
          <p:cNvPr id="113" name="Google Shape;113;p3"/>
          <p:cNvSpPr/>
          <p:nvPr/>
        </p:nvSpPr>
        <p:spPr>
          <a:xfrm>
            <a:off x="1726941" y="0"/>
            <a:ext cx="16561059" cy="5143500"/>
          </a:xfrm>
          <a:custGeom>
            <a:rect b="b" l="l" r="r" t="t"/>
            <a:pathLst>
              <a:path extrusionOk="0" h="5143500" w="16561059">
                <a:moveTo>
                  <a:pt x="0" y="0"/>
                </a:moveTo>
                <a:lnTo>
                  <a:pt x="16561059" y="0"/>
                </a:lnTo>
                <a:lnTo>
                  <a:pt x="16561059" y="5143500"/>
                </a:lnTo>
                <a:lnTo>
                  <a:pt x="0" y="5143500"/>
                </a:lnTo>
                <a:lnTo>
                  <a:pt x="0" y="0"/>
                </a:lnTo>
                <a:close/>
              </a:path>
            </a:pathLst>
          </a:custGeom>
          <a:blipFill rotWithShape="1">
            <a:blip r:embed="rId3">
              <a:alphaModFix/>
            </a:blip>
            <a:stretch>
              <a:fillRect b="-57319" l="0" r="0" t="-573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3"/>
          <p:cNvSpPr/>
          <p:nvPr/>
        </p:nvSpPr>
        <p:spPr>
          <a:xfrm>
            <a:off x="1726941" y="5143500"/>
            <a:ext cx="7417059" cy="4114800"/>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3"/>
          <p:cNvSpPr txBox="1"/>
          <p:nvPr/>
        </p:nvSpPr>
        <p:spPr>
          <a:xfrm>
            <a:off x="2088408" y="5809426"/>
            <a:ext cx="7055592" cy="92075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lang="en-US" sz="3500">
                <a:solidFill>
                  <a:srgbClr val="231F21"/>
                </a:solidFill>
                <a:latin typeface="Montserrat"/>
                <a:ea typeface="Montserrat"/>
                <a:cs typeface="Montserrat"/>
                <a:sym typeface="Montserrat"/>
              </a:rPr>
              <a:t>Did you know ...</a:t>
            </a:r>
            <a:endParaRPr/>
          </a:p>
          <a:p>
            <a:pPr indent="0" lvl="0" marL="0" marR="0" rtl="0" algn="l">
              <a:lnSpc>
                <a:spcPct val="65000"/>
              </a:lnSpc>
              <a:spcBef>
                <a:spcPts val="0"/>
              </a:spcBef>
              <a:spcAft>
                <a:spcPts val="0"/>
              </a:spcAft>
              <a:buNone/>
            </a:pPr>
            <a:r>
              <a:t/>
            </a:r>
            <a:endParaRPr sz="3500">
              <a:solidFill>
                <a:srgbClr val="231F21"/>
              </a:solidFill>
              <a:latin typeface="Montserrat"/>
              <a:ea typeface="Montserrat"/>
              <a:cs typeface="Montserrat"/>
              <a:sym typeface="Montserrat"/>
            </a:endParaRPr>
          </a:p>
          <a:p>
            <a:pPr indent="0" lvl="0" marL="0" marR="0" rtl="0" algn="l">
              <a:lnSpc>
                <a:spcPct val="65000"/>
              </a:lnSpc>
              <a:spcBef>
                <a:spcPts val="0"/>
              </a:spcBef>
              <a:spcAft>
                <a:spcPts val="0"/>
              </a:spcAft>
              <a:buNone/>
            </a:pPr>
            <a:r>
              <a:rPr lang="en-US" sz="3500">
                <a:solidFill>
                  <a:srgbClr val="231F21"/>
                </a:solidFill>
                <a:latin typeface="Montserrat"/>
                <a:ea typeface="Montserrat"/>
                <a:cs typeface="Montserrat"/>
                <a:sym typeface="Montserrat"/>
              </a:rPr>
              <a:t>that transgender women are</a:t>
            </a:r>
            <a:endParaRPr/>
          </a:p>
        </p:txBody>
      </p:sp>
      <p:sp>
        <p:nvSpPr>
          <p:cNvPr id="116" name="Google Shape;116;p3"/>
          <p:cNvSpPr txBox="1"/>
          <p:nvPr/>
        </p:nvSpPr>
        <p:spPr>
          <a:xfrm>
            <a:off x="2317008" y="7110620"/>
            <a:ext cx="3095400" cy="140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154">
                <a:solidFill>
                  <a:srgbClr val="004AAD"/>
                </a:solidFill>
                <a:latin typeface="League Spartan"/>
                <a:ea typeface="League Spartan"/>
                <a:cs typeface="League Spartan"/>
                <a:sym typeface="League Spartan"/>
              </a:rPr>
              <a:t>34x</a:t>
            </a:r>
            <a:endParaRPr b="1"/>
          </a:p>
        </p:txBody>
      </p:sp>
      <p:sp>
        <p:nvSpPr>
          <p:cNvPr id="117" name="Google Shape;117;p3"/>
          <p:cNvSpPr txBox="1"/>
          <p:nvPr/>
        </p:nvSpPr>
        <p:spPr>
          <a:xfrm>
            <a:off x="4969589" y="7430673"/>
            <a:ext cx="4071541" cy="11418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578">
                <a:solidFill>
                  <a:srgbClr val="231F21"/>
                </a:solidFill>
                <a:latin typeface="Montserrat"/>
                <a:ea typeface="Montserrat"/>
                <a:cs typeface="Montserrat"/>
                <a:sym typeface="Montserrat"/>
              </a:rPr>
              <a:t>more likely to have HIV</a:t>
            </a:r>
            <a:endParaRPr/>
          </a:p>
          <a:p>
            <a:pPr indent="0" lvl="0" marL="0" marR="0" rtl="0" algn="l">
              <a:lnSpc>
                <a:spcPct val="100000"/>
              </a:lnSpc>
              <a:spcBef>
                <a:spcPts val="0"/>
              </a:spcBef>
              <a:spcAft>
                <a:spcPts val="0"/>
              </a:spcAft>
              <a:buNone/>
            </a:pPr>
            <a:r>
              <a:rPr b="1" lang="en-US" sz="1778">
                <a:solidFill>
                  <a:srgbClr val="231F21"/>
                </a:solidFill>
                <a:latin typeface="Montserrat"/>
                <a:ea typeface="Montserrat"/>
                <a:cs typeface="Montserrat"/>
                <a:sym typeface="Montserrat"/>
              </a:rPr>
              <a:t>compared to the general population in the U.S.</a:t>
            </a:r>
            <a:endParaRPr/>
          </a:p>
          <a:p>
            <a:pPr indent="0" lvl="0" marL="0" marR="0" rtl="0" algn="l">
              <a:lnSpc>
                <a:spcPct val="144994"/>
              </a:lnSpc>
              <a:spcBef>
                <a:spcPts val="0"/>
              </a:spcBef>
              <a:spcAft>
                <a:spcPts val="0"/>
              </a:spcAft>
              <a:buNone/>
            </a:pPr>
            <a:r>
              <a:t/>
            </a:r>
            <a:endParaRPr b="1" sz="1778">
              <a:solidFill>
                <a:srgbClr val="231F21"/>
              </a:solidFill>
              <a:latin typeface="Montserrat"/>
              <a:ea typeface="Montserrat"/>
              <a:cs typeface="Montserrat"/>
              <a:sym typeface="Montserrat"/>
            </a:endParaRPr>
          </a:p>
        </p:txBody>
      </p:sp>
      <p:sp>
        <p:nvSpPr>
          <p:cNvPr id="118" name="Google Shape;118;p3"/>
          <p:cNvSpPr txBox="1"/>
          <p:nvPr/>
        </p:nvSpPr>
        <p:spPr>
          <a:xfrm>
            <a:off x="10196003" y="6260276"/>
            <a:ext cx="5848604" cy="4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500">
                <a:solidFill>
                  <a:srgbClr val="231F21"/>
                </a:solidFill>
                <a:latin typeface="Montserrat"/>
                <a:ea typeface="Montserrat"/>
                <a:cs typeface="Montserrat"/>
                <a:sym typeface="Montserrat"/>
              </a:rPr>
              <a:t>However, only</a:t>
            </a:r>
            <a:endParaRPr/>
          </a:p>
        </p:txBody>
      </p:sp>
      <p:sp>
        <p:nvSpPr>
          <p:cNvPr id="119" name="Google Shape;119;p3"/>
          <p:cNvSpPr txBox="1"/>
          <p:nvPr/>
        </p:nvSpPr>
        <p:spPr>
          <a:xfrm>
            <a:off x="12841085" y="7232235"/>
            <a:ext cx="4418215" cy="9894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579">
                <a:solidFill>
                  <a:srgbClr val="231F21"/>
                </a:solidFill>
                <a:latin typeface="Montserrat"/>
                <a:ea typeface="Montserrat"/>
                <a:cs typeface="Montserrat"/>
                <a:sym typeface="Montserrat"/>
              </a:rPr>
              <a:t>of sexually active transgender people are using PrEP.</a:t>
            </a:r>
            <a:endParaRPr/>
          </a:p>
        </p:txBody>
      </p:sp>
      <p:sp>
        <p:nvSpPr>
          <p:cNvPr id="120" name="Google Shape;120;p3"/>
          <p:cNvSpPr txBox="1"/>
          <p:nvPr/>
        </p:nvSpPr>
        <p:spPr>
          <a:xfrm>
            <a:off x="10236071" y="7110622"/>
            <a:ext cx="3095400" cy="140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154">
                <a:solidFill>
                  <a:srgbClr val="004AAD"/>
                </a:solidFill>
                <a:latin typeface="League Spartan"/>
                <a:ea typeface="League Spartan"/>
                <a:cs typeface="League Spartan"/>
                <a:sym typeface="League Spartan"/>
              </a:rPr>
              <a:t>3%</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55" name="Shape 455"/>
        <p:cNvGrpSpPr/>
        <p:nvPr/>
      </p:nvGrpSpPr>
      <p:grpSpPr>
        <a:xfrm>
          <a:off x="0" y="0"/>
          <a:ext cx="0" cy="0"/>
          <a:chOff x="0" y="0"/>
          <a:chExt cx="0" cy="0"/>
        </a:xfrm>
      </p:grpSpPr>
      <p:sp>
        <p:nvSpPr>
          <p:cNvPr id="456" name="Google Shape;456;p30"/>
          <p:cNvSpPr/>
          <p:nvPr/>
        </p:nvSpPr>
        <p:spPr>
          <a:xfrm>
            <a:off x="2559805" y="266047"/>
            <a:ext cx="12321986" cy="9754906"/>
          </a:xfrm>
          <a:custGeom>
            <a:rect b="b" l="l" r="r" t="t"/>
            <a:pathLst>
              <a:path extrusionOk="0" h="9754906" w="12321986">
                <a:moveTo>
                  <a:pt x="0" y="0"/>
                </a:moveTo>
                <a:lnTo>
                  <a:pt x="12321986" y="0"/>
                </a:lnTo>
                <a:lnTo>
                  <a:pt x="12321986" y="9754906"/>
                </a:lnTo>
                <a:lnTo>
                  <a:pt x="0" y="975490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60" name="Shape 460"/>
        <p:cNvGrpSpPr/>
        <p:nvPr/>
      </p:nvGrpSpPr>
      <p:grpSpPr>
        <a:xfrm>
          <a:off x="0" y="0"/>
          <a:ext cx="0" cy="0"/>
          <a:chOff x="0" y="0"/>
          <a:chExt cx="0" cy="0"/>
        </a:xfrm>
      </p:grpSpPr>
      <p:sp>
        <p:nvSpPr>
          <p:cNvPr id="461" name="Google Shape;461;p31"/>
          <p:cNvSpPr/>
          <p:nvPr/>
        </p:nvSpPr>
        <p:spPr>
          <a:xfrm>
            <a:off x="1028700" y="147872"/>
            <a:ext cx="16159006" cy="9991255"/>
          </a:xfrm>
          <a:custGeom>
            <a:rect b="b" l="l" r="r" t="t"/>
            <a:pathLst>
              <a:path extrusionOk="0" h="9991255" w="16159006">
                <a:moveTo>
                  <a:pt x="0" y="0"/>
                </a:moveTo>
                <a:lnTo>
                  <a:pt x="16159006" y="0"/>
                </a:lnTo>
                <a:lnTo>
                  <a:pt x="16159006" y="9991256"/>
                </a:lnTo>
                <a:lnTo>
                  <a:pt x="0" y="999125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65" name="Shape 465"/>
        <p:cNvGrpSpPr/>
        <p:nvPr/>
      </p:nvGrpSpPr>
      <p:grpSpPr>
        <a:xfrm>
          <a:off x="0" y="0"/>
          <a:ext cx="0" cy="0"/>
          <a:chOff x="0" y="0"/>
          <a:chExt cx="0" cy="0"/>
        </a:xfrm>
      </p:grpSpPr>
      <p:sp>
        <p:nvSpPr>
          <p:cNvPr id="466" name="Google Shape;466;p32"/>
          <p:cNvSpPr/>
          <p:nvPr/>
        </p:nvSpPr>
        <p:spPr>
          <a:xfrm>
            <a:off x="1202762" y="91273"/>
            <a:ext cx="7574726" cy="10104453"/>
          </a:xfrm>
          <a:custGeom>
            <a:rect b="b" l="l" r="r" t="t"/>
            <a:pathLst>
              <a:path extrusionOk="0" h="10104453" w="7574726">
                <a:moveTo>
                  <a:pt x="0" y="0"/>
                </a:moveTo>
                <a:lnTo>
                  <a:pt x="7574726" y="0"/>
                </a:lnTo>
                <a:lnTo>
                  <a:pt x="7574726" y="10104454"/>
                </a:lnTo>
                <a:lnTo>
                  <a:pt x="0" y="101044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32"/>
          <p:cNvSpPr/>
          <p:nvPr/>
        </p:nvSpPr>
        <p:spPr>
          <a:xfrm>
            <a:off x="9743307" y="195866"/>
            <a:ext cx="7344236" cy="9911154"/>
          </a:xfrm>
          <a:custGeom>
            <a:rect b="b" l="l" r="r" t="t"/>
            <a:pathLst>
              <a:path extrusionOk="0" h="9911154" w="7344236">
                <a:moveTo>
                  <a:pt x="0" y="0"/>
                </a:moveTo>
                <a:lnTo>
                  <a:pt x="7344236" y="0"/>
                </a:lnTo>
                <a:lnTo>
                  <a:pt x="7344236" y="9911154"/>
                </a:lnTo>
                <a:lnTo>
                  <a:pt x="0" y="991115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71" name="Shape 471"/>
        <p:cNvGrpSpPr/>
        <p:nvPr/>
      </p:nvGrpSpPr>
      <p:grpSpPr>
        <a:xfrm>
          <a:off x="0" y="0"/>
          <a:ext cx="0" cy="0"/>
          <a:chOff x="0" y="0"/>
          <a:chExt cx="0" cy="0"/>
        </a:xfrm>
      </p:grpSpPr>
      <p:sp>
        <p:nvSpPr>
          <p:cNvPr id="472" name="Google Shape;472;p33"/>
          <p:cNvSpPr/>
          <p:nvPr/>
        </p:nvSpPr>
        <p:spPr>
          <a:xfrm>
            <a:off x="1268696" y="254171"/>
            <a:ext cx="7308747" cy="9753396"/>
          </a:xfrm>
          <a:custGeom>
            <a:rect b="b" l="l" r="r" t="t"/>
            <a:pathLst>
              <a:path extrusionOk="0" h="9753396" w="7308747">
                <a:moveTo>
                  <a:pt x="0" y="0"/>
                </a:moveTo>
                <a:lnTo>
                  <a:pt x="7308747" y="0"/>
                </a:lnTo>
                <a:lnTo>
                  <a:pt x="7308747" y="9753396"/>
                </a:lnTo>
                <a:lnTo>
                  <a:pt x="0" y="97533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33"/>
          <p:cNvSpPr/>
          <p:nvPr/>
        </p:nvSpPr>
        <p:spPr>
          <a:xfrm>
            <a:off x="9396655" y="254171"/>
            <a:ext cx="7478992" cy="9946551"/>
          </a:xfrm>
          <a:custGeom>
            <a:rect b="b" l="l" r="r" t="t"/>
            <a:pathLst>
              <a:path extrusionOk="0" h="9946551" w="7478992">
                <a:moveTo>
                  <a:pt x="0" y="0"/>
                </a:moveTo>
                <a:lnTo>
                  <a:pt x="7478992" y="0"/>
                </a:lnTo>
                <a:lnTo>
                  <a:pt x="7478992" y="9946551"/>
                </a:lnTo>
                <a:lnTo>
                  <a:pt x="0" y="994655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77" name="Shape 477"/>
        <p:cNvGrpSpPr/>
        <p:nvPr/>
      </p:nvGrpSpPr>
      <p:grpSpPr>
        <a:xfrm>
          <a:off x="0" y="0"/>
          <a:ext cx="0" cy="0"/>
          <a:chOff x="0" y="0"/>
          <a:chExt cx="0" cy="0"/>
        </a:xfrm>
      </p:grpSpPr>
      <p:sp>
        <p:nvSpPr>
          <p:cNvPr id="478" name="Google Shape;478;p34"/>
          <p:cNvSpPr/>
          <p:nvPr/>
        </p:nvSpPr>
        <p:spPr>
          <a:xfrm>
            <a:off x="9144000" y="1"/>
            <a:ext cx="7696200" cy="10256232"/>
          </a:xfrm>
          <a:custGeom>
            <a:rect b="b" l="l" r="r" t="t"/>
            <a:pathLst>
              <a:path extrusionOk="0" h="9801413" w="7407174">
                <a:moveTo>
                  <a:pt x="0" y="0"/>
                </a:moveTo>
                <a:lnTo>
                  <a:pt x="7407174" y="0"/>
                </a:lnTo>
                <a:lnTo>
                  <a:pt x="7407174" y="9801413"/>
                </a:lnTo>
                <a:lnTo>
                  <a:pt x="0" y="98014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34"/>
          <p:cNvSpPr/>
          <p:nvPr/>
        </p:nvSpPr>
        <p:spPr>
          <a:xfrm>
            <a:off x="862737" y="1"/>
            <a:ext cx="7696200" cy="10256232"/>
          </a:xfrm>
          <a:custGeom>
            <a:rect b="b" l="l" r="r" t="t"/>
            <a:pathLst>
              <a:path extrusionOk="0" h="10104453" w="7508679">
                <a:moveTo>
                  <a:pt x="0" y="0"/>
                </a:moveTo>
                <a:lnTo>
                  <a:pt x="7508679" y="0"/>
                </a:lnTo>
                <a:lnTo>
                  <a:pt x="7508679" y="10104453"/>
                </a:lnTo>
                <a:lnTo>
                  <a:pt x="0" y="1010445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483" name="Shape 483"/>
        <p:cNvGrpSpPr/>
        <p:nvPr/>
      </p:nvGrpSpPr>
      <p:grpSpPr>
        <a:xfrm>
          <a:off x="0" y="0"/>
          <a:ext cx="0" cy="0"/>
          <a:chOff x="0" y="0"/>
          <a:chExt cx="0" cy="0"/>
        </a:xfrm>
      </p:grpSpPr>
      <p:sp>
        <p:nvSpPr>
          <p:cNvPr id="484" name="Google Shape;484;p35"/>
          <p:cNvSpPr/>
          <p:nvPr/>
        </p:nvSpPr>
        <p:spPr>
          <a:xfrm>
            <a:off x="6762545" y="2764179"/>
            <a:ext cx="4762910" cy="4758642"/>
          </a:xfrm>
          <a:prstGeom prst="rect">
            <a:avLst/>
          </a:pr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35"/>
          <p:cNvSpPr/>
          <p:nvPr/>
        </p:nvSpPr>
        <p:spPr>
          <a:xfrm>
            <a:off x="0" y="0"/>
            <a:ext cx="196596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57" l="0" r="0" t="-925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35"/>
          <p:cNvSpPr txBox="1"/>
          <p:nvPr/>
        </p:nvSpPr>
        <p:spPr>
          <a:xfrm>
            <a:off x="1742860" y="2335168"/>
            <a:ext cx="6109974" cy="1212093"/>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None/>
            </a:pPr>
            <a:r>
              <a:rPr b="1" lang="en-US" sz="8069">
                <a:solidFill>
                  <a:srgbClr val="373533"/>
                </a:solidFill>
                <a:latin typeface="Montserrat"/>
                <a:ea typeface="Montserrat"/>
                <a:cs typeface="Montserrat"/>
                <a:sym typeface="Montserrat"/>
              </a:rPr>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CBC8"/>
        </a:solidFill>
      </p:bgPr>
    </p:bg>
    <p:spTree>
      <p:nvGrpSpPr>
        <p:cNvPr id="124" name="Shape 124"/>
        <p:cNvGrpSpPr/>
        <p:nvPr/>
      </p:nvGrpSpPr>
      <p:grpSpPr>
        <a:xfrm>
          <a:off x="0" y="0"/>
          <a:ext cx="0" cy="0"/>
          <a:chOff x="0" y="0"/>
          <a:chExt cx="0" cy="0"/>
        </a:xfrm>
      </p:grpSpPr>
      <p:sp>
        <p:nvSpPr>
          <p:cNvPr id="125" name="Google Shape;125;p4"/>
          <p:cNvSpPr/>
          <p:nvPr/>
        </p:nvSpPr>
        <p:spPr>
          <a:xfrm>
            <a:off x="9144000" y="972120"/>
            <a:ext cx="8115300" cy="8229600"/>
          </a:xfrm>
          <a:prstGeom prst="rect">
            <a:avLst/>
          </a:prstGeom>
          <a:solidFill>
            <a:srgbClr val="EDEA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4"/>
          <p:cNvSpPr/>
          <p:nvPr/>
        </p:nvSpPr>
        <p:spPr>
          <a:xfrm>
            <a:off x="4388109" y="7486650"/>
            <a:ext cx="698241" cy="1715070"/>
          </a:xfrm>
          <a:prstGeom prst="rect">
            <a:avLst/>
          </a:prstGeom>
          <a:solidFill>
            <a:srgbClr val="EDEA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4"/>
          <p:cNvSpPr/>
          <p:nvPr/>
        </p:nvSpPr>
        <p:spPr>
          <a:xfrm>
            <a:off x="5086350" y="7486650"/>
            <a:ext cx="4057650" cy="1715070"/>
          </a:xfrm>
          <a:prstGeom prst="rect">
            <a:avLst/>
          </a:prstGeom>
          <a:solidFill>
            <a:srgbClr val="5E5B58">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8" name="Google Shape;128;p4"/>
          <p:cNvCxnSpPr/>
          <p:nvPr/>
        </p:nvCxnSpPr>
        <p:spPr>
          <a:xfrm>
            <a:off x="9708198" y="2162175"/>
            <a:ext cx="2403000" cy="0"/>
          </a:xfrm>
          <a:prstGeom prst="straightConnector1">
            <a:avLst/>
          </a:prstGeom>
          <a:noFill/>
          <a:ln cap="flat" cmpd="sng" w="19050">
            <a:solidFill>
              <a:srgbClr val="5E5B58"/>
            </a:solidFill>
            <a:prstDash val="solid"/>
            <a:round/>
            <a:headEnd len="sm" w="sm" type="none"/>
            <a:tailEnd len="sm" w="sm" type="none"/>
          </a:ln>
        </p:spPr>
      </p:cxnSp>
      <p:pic>
        <p:nvPicPr>
          <p:cNvPr id="129" name="Google Shape;129;p4"/>
          <p:cNvPicPr preferRelativeResize="0"/>
          <p:nvPr/>
        </p:nvPicPr>
        <p:blipFill rotWithShape="1">
          <a:blip r:embed="rId3">
            <a:alphaModFix/>
          </a:blip>
          <a:srcRect b="0" l="8394" r="11405" t="520"/>
          <a:stretch/>
        </p:blipFill>
        <p:spPr>
          <a:xfrm>
            <a:off x="-70029" y="972120"/>
            <a:ext cx="9214029" cy="6514530"/>
          </a:xfrm>
          <a:prstGeom prst="rect">
            <a:avLst/>
          </a:prstGeom>
          <a:noFill/>
          <a:ln>
            <a:noFill/>
          </a:ln>
        </p:spPr>
      </p:pic>
      <p:sp>
        <p:nvSpPr>
          <p:cNvPr id="130" name="Google Shape;130;p4"/>
          <p:cNvSpPr txBox="1"/>
          <p:nvPr/>
        </p:nvSpPr>
        <p:spPr>
          <a:xfrm>
            <a:off x="5086350" y="8185150"/>
            <a:ext cx="4057650" cy="5086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3899">
                <a:solidFill>
                  <a:srgbClr val="FFFFFF"/>
                </a:solidFill>
                <a:latin typeface="Montserrat"/>
                <a:ea typeface="Montserrat"/>
                <a:cs typeface="Montserrat"/>
                <a:sym typeface="Montserrat"/>
              </a:rPr>
              <a:t>Deliverables</a:t>
            </a:r>
            <a:endParaRPr/>
          </a:p>
        </p:txBody>
      </p:sp>
      <p:sp>
        <p:nvSpPr>
          <p:cNvPr id="131" name="Google Shape;131;p4"/>
          <p:cNvSpPr txBox="1"/>
          <p:nvPr/>
        </p:nvSpPr>
        <p:spPr>
          <a:xfrm>
            <a:off x="9621857" y="2436051"/>
            <a:ext cx="5776500" cy="495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100">
                <a:solidFill>
                  <a:srgbClr val="373533"/>
                </a:solidFill>
                <a:latin typeface="Montserrat"/>
                <a:ea typeface="Montserrat"/>
                <a:cs typeface="Montserrat"/>
                <a:sym typeface="Montserrat"/>
              </a:rPr>
              <a:t>Literature Review</a:t>
            </a:r>
            <a:endParaRPr/>
          </a:p>
          <a:p>
            <a:pPr indent="0" lvl="0" marL="0" marR="0" rtl="0" algn="l">
              <a:lnSpc>
                <a:spcPct val="64516"/>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lang="en-US" sz="3100">
                <a:solidFill>
                  <a:srgbClr val="373533"/>
                </a:solidFill>
                <a:latin typeface="Montserrat"/>
                <a:ea typeface="Montserrat"/>
                <a:cs typeface="Montserrat"/>
                <a:sym typeface="Montserrat"/>
              </a:rPr>
              <a:t>Landscape Assessment</a:t>
            </a:r>
            <a:endParaRPr/>
          </a:p>
          <a:p>
            <a:pPr indent="0" lvl="0" marL="0" marR="0" rtl="0" algn="l">
              <a:lnSpc>
                <a:spcPct val="74193"/>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3100">
              <a:solidFill>
                <a:srgbClr val="373533"/>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lang="en-US" sz="3100">
                <a:solidFill>
                  <a:srgbClr val="373533"/>
                </a:solidFill>
                <a:latin typeface="Montserrat"/>
                <a:ea typeface="Montserrat"/>
                <a:cs typeface="Montserrat"/>
                <a:sym typeface="Montserrat"/>
              </a:rPr>
              <a:t>Interviews </a:t>
            </a:r>
            <a:endParaRPr/>
          </a:p>
        </p:txBody>
      </p:sp>
      <p:sp>
        <p:nvSpPr>
          <p:cNvPr id="132" name="Google Shape;132;p4"/>
          <p:cNvSpPr txBox="1"/>
          <p:nvPr/>
        </p:nvSpPr>
        <p:spPr>
          <a:xfrm>
            <a:off x="9544219" y="2985444"/>
            <a:ext cx="7715100" cy="6794100"/>
          </a:xfrm>
          <a:prstGeom prst="rect">
            <a:avLst/>
          </a:prstGeom>
          <a:noFill/>
          <a:ln>
            <a:noFill/>
          </a:ln>
        </p:spPr>
        <p:txBody>
          <a:bodyPr anchorCtr="0" anchor="t" bIns="0" lIns="0" spcFirstLastPara="1" rIns="0" wrap="square" tIns="0">
            <a:spAutoFit/>
          </a:bodyPr>
          <a:lstStyle/>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HIV &amp; PrEP </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PrEP knowledge amongst women in the US </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PrEP knowledge amongst women globally </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Clinicians &amp; PrEP </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Potential Solutions</a:t>
            </a:r>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Online resources of state Departments of Public Health</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Discussions with PrEP Navigators</a:t>
            </a:r>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Consent form</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Recruitment communication</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Recruitment flyers </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Informational brochures </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County-specific resource cards</a:t>
            </a:r>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a:p>
            <a:pPr indent="0" lvl="0" marL="0" marR="0" rtl="0" algn="l">
              <a:lnSpc>
                <a:spcPct val="140025"/>
              </a:lnSpc>
              <a:spcBef>
                <a:spcPts val="0"/>
              </a:spcBef>
              <a:spcAft>
                <a:spcPts val="0"/>
              </a:spcAft>
              <a:buNone/>
            </a:pPr>
            <a:r>
              <a:t/>
            </a:r>
            <a:endParaRPr sz="1599">
              <a:solidFill>
                <a:srgbClr val="5E5B58"/>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136" name="Shape 136"/>
        <p:cNvGrpSpPr/>
        <p:nvPr/>
      </p:nvGrpSpPr>
      <p:grpSpPr>
        <a:xfrm>
          <a:off x="0" y="0"/>
          <a:ext cx="0" cy="0"/>
          <a:chOff x="0" y="0"/>
          <a:chExt cx="0" cy="0"/>
        </a:xfrm>
      </p:grpSpPr>
      <p:sp>
        <p:nvSpPr>
          <p:cNvPr id="137" name="Google Shape;137;p5"/>
          <p:cNvSpPr/>
          <p:nvPr/>
        </p:nvSpPr>
        <p:spPr>
          <a:xfrm>
            <a:off x="582281" y="339663"/>
            <a:ext cx="1144660" cy="2460687"/>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5"/>
          <p:cNvSpPr/>
          <p:nvPr/>
        </p:nvSpPr>
        <p:spPr>
          <a:xfrm>
            <a:off x="0" y="-516946"/>
            <a:ext cx="18305171" cy="10803946"/>
          </a:xfrm>
          <a:custGeom>
            <a:rect b="b" l="l" r="r" t="t"/>
            <a:pathLst>
              <a:path extrusionOk="0" h="10803946" w="18305171">
                <a:moveTo>
                  <a:pt x="0" y="0"/>
                </a:moveTo>
                <a:lnTo>
                  <a:pt x="18305171" y="0"/>
                </a:lnTo>
                <a:lnTo>
                  <a:pt x="18305171" y="10803946"/>
                </a:lnTo>
                <a:lnTo>
                  <a:pt x="0" y="10803946"/>
                </a:lnTo>
                <a:lnTo>
                  <a:pt x="0" y="0"/>
                </a:lnTo>
                <a:close/>
              </a:path>
            </a:pathLst>
          </a:custGeom>
          <a:blipFill rotWithShape="1">
            <a:blip r:embed="rId3">
              <a:alphaModFix/>
            </a:blip>
            <a:stretch>
              <a:fillRect b="-6493" l="0" r="0" t="-649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5"/>
          <p:cNvSpPr/>
          <p:nvPr/>
        </p:nvSpPr>
        <p:spPr>
          <a:xfrm>
            <a:off x="1726941" y="1028700"/>
            <a:ext cx="7417059" cy="360045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5"/>
          <p:cNvSpPr/>
          <p:nvPr/>
        </p:nvSpPr>
        <p:spPr>
          <a:xfrm>
            <a:off x="1726941" y="0"/>
            <a:ext cx="15177818" cy="8229600"/>
          </a:xfrm>
          <a:custGeom>
            <a:rect b="b" l="l" r="r" t="t"/>
            <a:pathLst>
              <a:path extrusionOk="0" h="8229600" w="15177818">
                <a:moveTo>
                  <a:pt x="0" y="0"/>
                </a:moveTo>
                <a:lnTo>
                  <a:pt x="15177818" y="0"/>
                </a:lnTo>
                <a:lnTo>
                  <a:pt x="15177818" y="8229600"/>
                </a:lnTo>
                <a:lnTo>
                  <a:pt x="0" y="8229600"/>
                </a:lnTo>
                <a:lnTo>
                  <a:pt x="0" y="0"/>
                </a:lnTo>
                <a:close/>
              </a:path>
            </a:pathLst>
          </a:custGeom>
          <a:blipFill rotWithShape="1">
            <a:blip r:embed="rId4">
              <a:alphaModFix/>
            </a:blip>
            <a:stretch>
              <a:fillRect b="-21348" l="0" r="0" t="-213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5"/>
          <p:cNvSpPr/>
          <p:nvPr/>
        </p:nvSpPr>
        <p:spPr>
          <a:xfrm>
            <a:off x="11165171" y="2363773"/>
            <a:ext cx="677834" cy="679058"/>
          </a:xfrm>
          <a:custGeom>
            <a:rect b="b" l="l" r="r" t="t"/>
            <a:pathLst>
              <a:path extrusionOk="0" h="679058" w="677834">
                <a:moveTo>
                  <a:pt x="0" y="0"/>
                </a:moveTo>
                <a:lnTo>
                  <a:pt x="677834" y="0"/>
                </a:lnTo>
                <a:lnTo>
                  <a:pt x="677834" y="679058"/>
                </a:lnTo>
                <a:lnTo>
                  <a:pt x="0" y="6790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5"/>
          <p:cNvSpPr txBox="1"/>
          <p:nvPr/>
        </p:nvSpPr>
        <p:spPr>
          <a:xfrm>
            <a:off x="8132510" y="5104396"/>
            <a:ext cx="2846165"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000">
                <a:solidFill>
                  <a:srgbClr val="FFFFFF"/>
                </a:solidFill>
                <a:latin typeface="Montserrat"/>
                <a:ea typeface="Montserrat"/>
                <a:cs typeface="Montserrat"/>
                <a:sym typeface="Montserrat"/>
              </a:rPr>
              <a:t>Louisiana</a:t>
            </a:r>
            <a:endParaRPr/>
          </a:p>
        </p:txBody>
      </p:sp>
      <p:sp>
        <p:nvSpPr>
          <p:cNvPr id="143" name="Google Shape;143;p5"/>
          <p:cNvSpPr/>
          <p:nvPr/>
        </p:nvSpPr>
        <p:spPr>
          <a:xfrm>
            <a:off x="9934827" y="5922542"/>
            <a:ext cx="677834" cy="679058"/>
          </a:xfrm>
          <a:custGeom>
            <a:rect b="b" l="l" r="r" t="t"/>
            <a:pathLst>
              <a:path extrusionOk="0" h="679058" w="677834">
                <a:moveTo>
                  <a:pt x="0" y="0"/>
                </a:moveTo>
                <a:lnTo>
                  <a:pt x="677835" y="0"/>
                </a:lnTo>
                <a:lnTo>
                  <a:pt x="677835" y="679058"/>
                </a:lnTo>
                <a:lnTo>
                  <a:pt x="0" y="6790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5"/>
          <p:cNvSpPr/>
          <p:nvPr/>
        </p:nvSpPr>
        <p:spPr>
          <a:xfrm>
            <a:off x="12872491" y="5275846"/>
            <a:ext cx="677834" cy="679058"/>
          </a:xfrm>
          <a:custGeom>
            <a:rect b="b" l="l" r="r" t="t"/>
            <a:pathLst>
              <a:path extrusionOk="0" h="679058" w="677834">
                <a:moveTo>
                  <a:pt x="0" y="0"/>
                </a:moveTo>
                <a:lnTo>
                  <a:pt x="677835" y="0"/>
                </a:lnTo>
                <a:lnTo>
                  <a:pt x="677835" y="679058"/>
                </a:lnTo>
                <a:lnTo>
                  <a:pt x="0" y="6790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5"/>
          <p:cNvSpPr txBox="1"/>
          <p:nvPr/>
        </p:nvSpPr>
        <p:spPr>
          <a:xfrm>
            <a:off x="11319071" y="5035867"/>
            <a:ext cx="1823100" cy="800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•Lack of perceived risk</a:t>
            </a:r>
            <a:endParaRPr/>
          </a:p>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•Concerns: need to take pill everyday; someone finding out </a:t>
            </a:r>
            <a:endParaRPr/>
          </a:p>
          <a:p>
            <a:pPr indent="0" lvl="0" marL="0" marR="0" rtl="0" algn="l">
              <a:lnSpc>
                <a:spcPct val="224000"/>
              </a:lnSpc>
              <a:spcBef>
                <a:spcPts val="0"/>
              </a:spcBef>
              <a:spcAft>
                <a:spcPts val="0"/>
              </a:spcAft>
              <a:buNone/>
            </a:pPr>
            <a:r>
              <a:t/>
            </a:r>
            <a:endParaRPr sz="1000">
              <a:solidFill>
                <a:srgbClr val="EDEAE5"/>
              </a:solidFill>
              <a:latin typeface="Arial"/>
              <a:ea typeface="Arial"/>
              <a:cs typeface="Arial"/>
              <a:sym typeface="Arial"/>
            </a:endParaRPr>
          </a:p>
        </p:txBody>
      </p:sp>
      <p:sp>
        <p:nvSpPr>
          <p:cNvPr id="146" name="Google Shape;146;p5"/>
          <p:cNvSpPr/>
          <p:nvPr/>
        </p:nvSpPr>
        <p:spPr>
          <a:xfrm>
            <a:off x="14947148" y="1509263"/>
            <a:ext cx="677834" cy="679058"/>
          </a:xfrm>
          <a:custGeom>
            <a:rect b="b" l="l" r="r" t="t"/>
            <a:pathLst>
              <a:path extrusionOk="0" h="679058" w="677834">
                <a:moveTo>
                  <a:pt x="0" y="0"/>
                </a:moveTo>
                <a:lnTo>
                  <a:pt x="677835" y="0"/>
                </a:lnTo>
                <a:lnTo>
                  <a:pt x="677835" y="679058"/>
                </a:lnTo>
                <a:lnTo>
                  <a:pt x="0" y="6790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5"/>
          <p:cNvSpPr txBox="1"/>
          <p:nvPr/>
        </p:nvSpPr>
        <p:spPr>
          <a:xfrm>
            <a:off x="13627302" y="2231697"/>
            <a:ext cx="1250420" cy="9575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•Concerns: pharma industry; being guinea pigs </a:t>
            </a:r>
            <a:endParaRPr/>
          </a:p>
          <a:p>
            <a:pPr indent="0" lvl="0" marL="0" marR="0" rtl="0" algn="l">
              <a:lnSpc>
                <a:spcPct val="140000"/>
              </a:lnSpc>
              <a:spcBef>
                <a:spcPts val="0"/>
              </a:spcBef>
              <a:spcAft>
                <a:spcPts val="0"/>
              </a:spcAft>
              <a:buNone/>
            </a:pPr>
            <a:r>
              <a:t/>
            </a:r>
            <a:endParaRPr sz="1000">
              <a:solidFill>
                <a:srgbClr val="EDEAE5"/>
              </a:solidFill>
              <a:latin typeface="Arial"/>
              <a:ea typeface="Arial"/>
              <a:cs typeface="Arial"/>
              <a:sym typeface="Arial"/>
            </a:endParaRPr>
          </a:p>
          <a:p>
            <a:pPr indent="0" lvl="0" marL="0" marR="0" rtl="0" algn="l">
              <a:lnSpc>
                <a:spcPct val="224000"/>
              </a:lnSpc>
              <a:spcBef>
                <a:spcPts val="0"/>
              </a:spcBef>
              <a:spcAft>
                <a:spcPts val="0"/>
              </a:spcAft>
              <a:buNone/>
            </a:pPr>
            <a:r>
              <a:t/>
            </a:r>
            <a:endParaRPr sz="1000">
              <a:solidFill>
                <a:srgbClr val="EDEAE5"/>
              </a:solidFill>
              <a:latin typeface="Arial"/>
              <a:ea typeface="Arial"/>
              <a:cs typeface="Arial"/>
              <a:sym typeface="Arial"/>
            </a:endParaRPr>
          </a:p>
        </p:txBody>
      </p:sp>
      <p:sp>
        <p:nvSpPr>
          <p:cNvPr id="148" name="Google Shape;148;p5"/>
          <p:cNvSpPr/>
          <p:nvPr/>
        </p:nvSpPr>
        <p:spPr>
          <a:xfrm>
            <a:off x="14138778" y="2703302"/>
            <a:ext cx="677834" cy="679058"/>
          </a:xfrm>
          <a:custGeom>
            <a:rect b="b" l="l" r="r" t="t"/>
            <a:pathLst>
              <a:path extrusionOk="0" h="679058" w="677834">
                <a:moveTo>
                  <a:pt x="0" y="0"/>
                </a:moveTo>
                <a:lnTo>
                  <a:pt x="677834" y="0"/>
                </a:lnTo>
                <a:lnTo>
                  <a:pt x="677834" y="679058"/>
                </a:lnTo>
                <a:lnTo>
                  <a:pt x="0" y="6790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5"/>
          <p:cNvSpPr/>
          <p:nvPr/>
        </p:nvSpPr>
        <p:spPr>
          <a:xfrm>
            <a:off x="10612662" y="5583013"/>
            <a:ext cx="677834" cy="679058"/>
          </a:xfrm>
          <a:custGeom>
            <a:rect b="b" l="l" r="r" t="t"/>
            <a:pathLst>
              <a:path extrusionOk="0" h="679058" w="677834">
                <a:moveTo>
                  <a:pt x="0" y="0"/>
                </a:moveTo>
                <a:lnTo>
                  <a:pt x="677834" y="0"/>
                </a:lnTo>
                <a:lnTo>
                  <a:pt x="677834" y="679058"/>
                </a:lnTo>
                <a:lnTo>
                  <a:pt x="0" y="6790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5"/>
          <p:cNvSpPr/>
          <p:nvPr/>
        </p:nvSpPr>
        <p:spPr>
          <a:xfrm>
            <a:off x="10633710" y="5318760"/>
            <a:ext cx="209550" cy="235268"/>
          </a:xfrm>
          <a:custGeom>
            <a:rect b="b" l="l" r="r" t="t"/>
            <a:pathLst>
              <a:path extrusionOk="0" h="313690" w="279400">
                <a:moveTo>
                  <a:pt x="133350" y="271780"/>
                </a:moveTo>
                <a:cubicBezTo>
                  <a:pt x="0" y="83820"/>
                  <a:pt x="2540" y="55880"/>
                  <a:pt x="15240" y="38100"/>
                </a:cubicBezTo>
                <a:cubicBezTo>
                  <a:pt x="27940" y="19050"/>
                  <a:pt x="59690" y="3810"/>
                  <a:pt x="81280" y="2540"/>
                </a:cubicBezTo>
                <a:cubicBezTo>
                  <a:pt x="97790" y="0"/>
                  <a:pt x="116840" y="7620"/>
                  <a:pt x="129540" y="17780"/>
                </a:cubicBezTo>
                <a:cubicBezTo>
                  <a:pt x="142240" y="26670"/>
                  <a:pt x="153670" y="44450"/>
                  <a:pt x="158750" y="59690"/>
                </a:cubicBezTo>
                <a:cubicBezTo>
                  <a:pt x="162560" y="74930"/>
                  <a:pt x="161290" y="95250"/>
                  <a:pt x="156210" y="110490"/>
                </a:cubicBezTo>
                <a:cubicBezTo>
                  <a:pt x="149860" y="125730"/>
                  <a:pt x="138430" y="142240"/>
                  <a:pt x="123190" y="149860"/>
                </a:cubicBezTo>
                <a:cubicBezTo>
                  <a:pt x="105410" y="158750"/>
                  <a:pt x="68580" y="161290"/>
                  <a:pt x="49530" y="154940"/>
                </a:cubicBezTo>
                <a:cubicBezTo>
                  <a:pt x="33020" y="148590"/>
                  <a:pt x="19050" y="133350"/>
                  <a:pt x="11430" y="119380"/>
                </a:cubicBezTo>
                <a:cubicBezTo>
                  <a:pt x="3810" y="105410"/>
                  <a:pt x="0" y="85090"/>
                  <a:pt x="2540" y="69850"/>
                </a:cubicBezTo>
                <a:cubicBezTo>
                  <a:pt x="5080" y="53340"/>
                  <a:pt x="15240" y="35560"/>
                  <a:pt x="26670" y="24130"/>
                </a:cubicBezTo>
                <a:cubicBezTo>
                  <a:pt x="38100" y="12700"/>
                  <a:pt x="55880" y="3810"/>
                  <a:pt x="72390" y="2540"/>
                </a:cubicBezTo>
                <a:cubicBezTo>
                  <a:pt x="87630" y="0"/>
                  <a:pt x="104140" y="2540"/>
                  <a:pt x="121920" y="12700"/>
                </a:cubicBezTo>
                <a:cubicBezTo>
                  <a:pt x="154940" y="31750"/>
                  <a:pt x="210820" y="101600"/>
                  <a:pt x="237490" y="139700"/>
                </a:cubicBezTo>
                <a:cubicBezTo>
                  <a:pt x="256540" y="166370"/>
                  <a:pt x="273050" y="187960"/>
                  <a:pt x="276860" y="213360"/>
                </a:cubicBezTo>
                <a:cubicBezTo>
                  <a:pt x="279400" y="236220"/>
                  <a:pt x="274320" y="266700"/>
                  <a:pt x="261620" y="283210"/>
                </a:cubicBezTo>
                <a:cubicBezTo>
                  <a:pt x="247650" y="299720"/>
                  <a:pt x="215900" y="313690"/>
                  <a:pt x="194310" y="311150"/>
                </a:cubicBezTo>
                <a:cubicBezTo>
                  <a:pt x="173990" y="309880"/>
                  <a:pt x="133350" y="271780"/>
                  <a:pt x="133350" y="27178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5"/>
          <p:cNvSpPr/>
          <p:nvPr/>
        </p:nvSpPr>
        <p:spPr>
          <a:xfrm>
            <a:off x="10362247" y="5023485"/>
            <a:ext cx="257175" cy="216218"/>
          </a:xfrm>
          <a:custGeom>
            <a:rect b="b" l="l" r="r" t="t"/>
            <a:pathLst>
              <a:path extrusionOk="0" h="288290" w="342900">
                <a:moveTo>
                  <a:pt x="240030" y="281940"/>
                </a:moveTo>
                <a:cubicBezTo>
                  <a:pt x="43180" y="157480"/>
                  <a:pt x="21590" y="142240"/>
                  <a:pt x="11430" y="121920"/>
                </a:cubicBezTo>
                <a:cubicBezTo>
                  <a:pt x="3810" y="105410"/>
                  <a:pt x="1270" y="86360"/>
                  <a:pt x="3810" y="69850"/>
                </a:cubicBezTo>
                <a:cubicBezTo>
                  <a:pt x="7620" y="53340"/>
                  <a:pt x="15240" y="35560"/>
                  <a:pt x="29210" y="24130"/>
                </a:cubicBezTo>
                <a:cubicBezTo>
                  <a:pt x="45720" y="11430"/>
                  <a:pt x="81280" y="0"/>
                  <a:pt x="104140" y="5080"/>
                </a:cubicBezTo>
                <a:cubicBezTo>
                  <a:pt x="125730" y="11430"/>
                  <a:pt x="152400" y="35560"/>
                  <a:pt x="161290" y="55880"/>
                </a:cubicBezTo>
                <a:cubicBezTo>
                  <a:pt x="168910" y="77470"/>
                  <a:pt x="163830" y="113030"/>
                  <a:pt x="151130" y="132080"/>
                </a:cubicBezTo>
                <a:cubicBezTo>
                  <a:pt x="138430" y="149860"/>
                  <a:pt x="105410" y="166370"/>
                  <a:pt x="82550" y="166370"/>
                </a:cubicBezTo>
                <a:cubicBezTo>
                  <a:pt x="59690" y="166370"/>
                  <a:pt x="29210" y="146050"/>
                  <a:pt x="16510" y="129540"/>
                </a:cubicBezTo>
                <a:cubicBezTo>
                  <a:pt x="5080" y="115570"/>
                  <a:pt x="0" y="96520"/>
                  <a:pt x="2540" y="78740"/>
                </a:cubicBezTo>
                <a:cubicBezTo>
                  <a:pt x="6350" y="58420"/>
                  <a:pt x="26670" y="26670"/>
                  <a:pt x="43180" y="13970"/>
                </a:cubicBezTo>
                <a:cubicBezTo>
                  <a:pt x="58420" y="3810"/>
                  <a:pt x="76200" y="1270"/>
                  <a:pt x="95250" y="3810"/>
                </a:cubicBezTo>
                <a:cubicBezTo>
                  <a:pt x="121920" y="7620"/>
                  <a:pt x="161290" y="35560"/>
                  <a:pt x="189230" y="55880"/>
                </a:cubicBezTo>
                <a:cubicBezTo>
                  <a:pt x="215900" y="76200"/>
                  <a:pt x="234950" y="106680"/>
                  <a:pt x="257810" y="123190"/>
                </a:cubicBezTo>
                <a:cubicBezTo>
                  <a:pt x="279400" y="138430"/>
                  <a:pt x="308610" y="143510"/>
                  <a:pt x="322580" y="156210"/>
                </a:cubicBezTo>
                <a:cubicBezTo>
                  <a:pt x="332740" y="166370"/>
                  <a:pt x="339090" y="175260"/>
                  <a:pt x="340360" y="189230"/>
                </a:cubicBezTo>
                <a:cubicBezTo>
                  <a:pt x="342900" y="208280"/>
                  <a:pt x="336550" y="242570"/>
                  <a:pt x="325120" y="259080"/>
                </a:cubicBezTo>
                <a:cubicBezTo>
                  <a:pt x="313690" y="273050"/>
                  <a:pt x="292100" y="283210"/>
                  <a:pt x="276860" y="285750"/>
                </a:cubicBezTo>
                <a:cubicBezTo>
                  <a:pt x="264160" y="288290"/>
                  <a:pt x="240030" y="281940"/>
                  <a:pt x="240030" y="28194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5"/>
          <p:cNvSpPr/>
          <p:nvPr/>
        </p:nvSpPr>
        <p:spPr>
          <a:xfrm>
            <a:off x="9978391" y="4766310"/>
            <a:ext cx="303848" cy="187643"/>
          </a:xfrm>
          <a:custGeom>
            <a:rect b="b" l="l" r="r" t="t"/>
            <a:pathLst>
              <a:path extrusionOk="0" h="250190" w="405130">
                <a:moveTo>
                  <a:pt x="327660" y="250190"/>
                </a:moveTo>
                <a:cubicBezTo>
                  <a:pt x="172720" y="229870"/>
                  <a:pt x="153670" y="222250"/>
                  <a:pt x="127000" y="208280"/>
                </a:cubicBezTo>
                <a:cubicBezTo>
                  <a:pt x="92710" y="190500"/>
                  <a:pt x="31750" y="156210"/>
                  <a:pt x="13970" y="128270"/>
                </a:cubicBezTo>
                <a:cubicBezTo>
                  <a:pt x="2540" y="111760"/>
                  <a:pt x="0" y="93980"/>
                  <a:pt x="1270" y="77470"/>
                </a:cubicBezTo>
                <a:cubicBezTo>
                  <a:pt x="2540" y="60960"/>
                  <a:pt x="11430" y="40640"/>
                  <a:pt x="22860" y="29210"/>
                </a:cubicBezTo>
                <a:cubicBezTo>
                  <a:pt x="34290" y="16510"/>
                  <a:pt x="52070" y="6350"/>
                  <a:pt x="68580" y="2540"/>
                </a:cubicBezTo>
                <a:cubicBezTo>
                  <a:pt x="85090" y="0"/>
                  <a:pt x="105410" y="1270"/>
                  <a:pt x="120650" y="10160"/>
                </a:cubicBezTo>
                <a:cubicBezTo>
                  <a:pt x="138430" y="21590"/>
                  <a:pt x="161290" y="53340"/>
                  <a:pt x="165100" y="73660"/>
                </a:cubicBezTo>
                <a:cubicBezTo>
                  <a:pt x="168910" y="91440"/>
                  <a:pt x="165100" y="110490"/>
                  <a:pt x="154940" y="125730"/>
                </a:cubicBezTo>
                <a:cubicBezTo>
                  <a:pt x="143510" y="143510"/>
                  <a:pt x="111760" y="165100"/>
                  <a:pt x="90170" y="166370"/>
                </a:cubicBezTo>
                <a:cubicBezTo>
                  <a:pt x="67310" y="167640"/>
                  <a:pt x="33020" y="151130"/>
                  <a:pt x="19050" y="135890"/>
                </a:cubicBezTo>
                <a:cubicBezTo>
                  <a:pt x="6350" y="123190"/>
                  <a:pt x="1270" y="102870"/>
                  <a:pt x="1270" y="86360"/>
                </a:cubicBezTo>
                <a:cubicBezTo>
                  <a:pt x="1270" y="69850"/>
                  <a:pt x="5080" y="49530"/>
                  <a:pt x="16510" y="35560"/>
                </a:cubicBezTo>
                <a:cubicBezTo>
                  <a:pt x="30480" y="19050"/>
                  <a:pt x="60960" y="1270"/>
                  <a:pt x="86360" y="1270"/>
                </a:cubicBezTo>
                <a:cubicBezTo>
                  <a:pt x="120650" y="2540"/>
                  <a:pt x="157480" y="46990"/>
                  <a:pt x="201930" y="64770"/>
                </a:cubicBezTo>
                <a:cubicBezTo>
                  <a:pt x="254000" y="86360"/>
                  <a:pt x="350520" y="92710"/>
                  <a:pt x="379730" y="113030"/>
                </a:cubicBezTo>
                <a:cubicBezTo>
                  <a:pt x="392430" y="121920"/>
                  <a:pt x="397510" y="132080"/>
                  <a:pt x="401320" y="143510"/>
                </a:cubicBezTo>
                <a:cubicBezTo>
                  <a:pt x="405130" y="158750"/>
                  <a:pt x="405130" y="184150"/>
                  <a:pt x="401320" y="199390"/>
                </a:cubicBezTo>
                <a:cubicBezTo>
                  <a:pt x="397510" y="212090"/>
                  <a:pt x="389890" y="222250"/>
                  <a:pt x="379730" y="229870"/>
                </a:cubicBezTo>
                <a:cubicBezTo>
                  <a:pt x="367030" y="240030"/>
                  <a:pt x="327660" y="250190"/>
                  <a:pt x="327660" y="25019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5"/>
          <p:cNvSpPr/>
          <p:nvPr/>
        </p:nvSpPr>
        <p:spPr>
          <a:xfrm>
            <a:off x="9564053" y="4587240"/>
            <a:ext cx="314325" cy="168593"/>
          </a:xfrm>
          <a:custGeom>
            <a:rect b="b" l="l" r="r" t="t"/>
            <a:pathLst>
              <a:path extrusionOk="0" h="224790" w="419100">
                <a:moveTo>
                  <a:pt x="339090" y="224790"/>
                </a:moveTo>
                <a:cubicBezTo>
                  <a:pt x="152400" y="212090"/>
                  <a:pt x="59690" y="179070"/>
                  <a:pt x="27940" y="144780"/>
                </a:cubicBezTo>
                <a:cubicBezTo>
                  <a:pt x="7620" y="124460"/>
                  <a:pt x="0" y="93980"/>
                  <a:pt x="1270" y="73660"/>
                </a:cubicBezTo>
                <a:cubicBezTo>
                  <a:pt x="2540" y="55880"/>
                  <a:pt x="12700" y="38100"/>
                  <a:pt x="24130" y="25400"/>
                </a:cubicBezTo>
                <a:cubicBezTo>
                  <a:pt x="35560" y="13970"/>
                  <a:pt x="53340" y="3810"/>
                  <a:pt x="71120" y="2540"/>
                </a:cubicBezTo>
                <a:cubicBezTo>
                  <a:pt x="92710" y="1270"/>
                  <a:pt x="128270" y="11430"/>
                  <a:pt x="143510" y="27940"/>
                </a:cubicBezTo>
                <a:cubicBezTo>
                  <a:pt x="158750" y="45720"/>
                  <a:pt x="166370" y="82550"/>
                  <a:pt x="162560" y="102870"/>
                </a:cubicBezTo>
                <a:cubicBezTo>
                  <a:pt x="160020" y="120650"/>
                  <a:pt x="147320" y="137160"/>
                  <a:pt x="134620" y="147320"/>
                </a:cubicBezTo>
                <a:cubicBezTo>
                  <a:pt x="121920" y="157480"/>
                  <a:pt x="102870" y="166370"/>
                  <a:pt x="85090" y="166370"/>
                </a:cubicBezTo>
                <a:cubicBezTo>
                  <a:pt x="64770" y="165100"/>
                  <a:pt x="29210" y="151130"/>
                  <a:pt x="16510" y="132080"/>
                </a:cubicBezTo>
                <a:cubicBezTo>
                  <a:pt x="2540" y="114300"/>
                  <a:pt x="0" y="76200"/>
                  <a:pt x="5080" y="55880"/>
                </a:cubicBezTo>
                <a:cubicBezTo>
                  <a:pt x="10160" y="38100"/>
                  <a:pt x="24130" y="24130"/>
                  <a:pt x="38100" y="13970"/>
                </a:cubicBezTo>
                <a:cubicBezTo>
                  <a:pt x="52070" y="5080"/>
                  <a:pt x="68580" y="0"/>
                  <a:pt x="88900" y="1270"/>
                </a:cubicBezTo>
                <a:cubicBezTo>
                  <a:pt x="121920" y="3810"/>
                  <a:pt x="171450" y="38100"/>
                  <a:pt x="214630" y="49530"/>
                </a:cubicBezTo>
                <a:cubicBezTo>
                  <a:pt x="260350" y="62230"/>
                  <a:pt x="327660" y="62230"/>
                  <a:pt x="358140" y="72390"/>
                </a:cubicBezTo>
                <a:cubicBezTo>
                  <a:pt x="373380" y="77470"/>
                  <a:pt x="381000" y="80010"/>
                  <a:pt x="391160" y="88900"/>
                </a:cubicBezTo>
                <a:cubicBezTo>
                  <a:pt x="401320" y="100330"/>
                  <a:pt x="414020" y="123190"/>
                  <a:pt x="416560" y="138430"/>
                </a:cubicBezTo>
                <a:cubicBezTo>
                  <a:pt x="419100" y="151130"/>
                  <a:pt x="416560" y="163830"/>
                  <a:pt x="411480" y="175260"/>
                </a:cubicBezTo>
                <a:cubicBezTo>
                  <a:pt x="407670" y="186690"/>
                  <a:pt x="401320" y="196850"/>
                  <a:pt x="391160" y="205740"/>
                </a:cubicBezTo>
                <a:cubicBezTo>
                  <a:pt x="378460" y="214630"/>
                  <a:pt x="339090" y="224790"/>
                  <a:pt x="339090" y="22479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5"/>
          <p:cNvSpPr/>
          <p:nvPr/>
        </p:nvSpPr>
        <p:spPr>
          <a:xfrm>
            <a:off x="9100186" y="4453890"/>
            <a:ext cx="369570" cy="152400"/>
          </a:xfrm>
          <a:custGeom>
            <a:rect b="b" l="l" r="r" t="t"/>
            <a:pathLst>
              <a:path extrusionOk="0" h="203200" w="492760">
                <a:moveTo>
                  <a:pt x="414020" y="203200"/>
                </a:moveTo>
                <a:cubicBezTo>
                  <a:pt x="110490" y="181610"/>
                  <a:pt x="60960" y="168910"/>
                  <a:pt x="35560" y="149860"/>
                </a:cubicBezTo>
                <a:cubicBezTo>
                  <a:pt x="19050" y="138430"/>
                  <a:pt x="10160" y="123190"/>
                  <a:pt x="5080" y="107950"/>
                </a:cubicBezTo>
                <a:cubicBezTo>
                  <a:pt x="0" y="92710"/>
                  <a:pt x="0" y="71120"/>
                  <a:pt x="6350" y="55880"/>
                </a:cubicBezTo>
                <a:cubicBezTo>
                  <a:pt x="11430" y="40640"/>
                  <a:pt x="24130" y="24130"/>
                  <a:pt x="38100" y="15240"/>
                </a:cubicBezTo>
                <a:cubicBezTo>
                  <a:pt x="52070" y="6350"/>
                  <a:pt x="71120" y="0"/>
                  <a:pt x="87630" y="2540"/>
                </a:cubicBezTo>
                <a:cubicBezTo>
                  <a:pt x="109220" y="5080"/>
                  <a:pt x="140970" y="25400"/>
                  <a:pt x="152400" y="43180"/>
                </a:cubicBezTo>
                <a:cubicBezTo>
                  <a:pt x="162560" y="57150"/>
                  <a:pt x="166370" y="76200"/>
                  <a:pt x="162560" y="93980"/>
                </a:cubicBezTo>
                <a:cubicBezTo>
                  <a:pt x="158750" y="114300"/>
                  <a:pt x="139700" y="146050"/>
                  <a:pt x="119380" y="156210"/>
                </a:cubicBezTo>
                <a:cubicBezTo>
                  <a:pt x="99060" y="166370"/>
                  <a:pt x="62230" y="163830"/>
                  <a:pt x="43180" y="154940"/>
                </a:cubicBezTo>
                <a:cubicBezTo>
                  <a:pt x="26670" y="147320"/>
                  <a:pt x="13970" y="130810"/>
                  <a:pt x="7620" y="116840"/>
                </a:cubicBezTo>
                <a:cubicBezTo>
                  <a:pt x="1270" y="101600"/>
                  <a:pt x="0" y="80010"/>
                  <a:pt x="3810" y="64770"/>
                </a:cubicBezTo>
                <a:cubicBezTo>
                  <a:pt x="7620" y="48260"/>
                  <a:pt x="17780" y="30480"/>
                  <a:pt x="30480" y="20320"/>
                </a:cubicBezTo>
                <a:cubicBezTo>
                  <a:pt x="43180" y="10160"/>
                  <a:pt x="58420" y="3810"/>
                  <a:pt x="80010" y="2540"/>
                </a:cubicBezTo>
                <a:cubicBezTo>
                  <a:pt x="119380" y="0"/>
                  <a:pt x="194310" y="36830"/>
                  <a:pt x="254000" y="45720"/>
                </a:cubicBezTo>
                <a:cubicBezTo>
                  <a:pt x="317500" y="55880"/>
                  <a:pt x="412750" y="38100"/>
                  <a:pt x="450850" y="55880"/>
                </a:cubicBezTo>
                <a:cubicBezTo>
                  <a:pt x="469900" y="64770"/>
                  <a:pt x="481330" y="81280"/>
                  <a:pt x="487680" y="97790"/>
                </a:cubicBezTo>
                <a:cubicBezTo>
                  <a:pt x="492760" y="113030"/>
                  <a:pt x="491490" y="137160"/>
                  <a:pt x="487680" y="152400"/>
                </a:cubicBezTo>
                <a:cubicBezTo>
                  <a:pt x="483870" y="165100"/>
                  <a:pt x="476250" y="175260"/>
                  <a:pt x="466090" y="182880"/>
                </a:cubicBezTo>
                <a:cubicBezTo>
                  <a:pt x="453390" y="193040"/>
                  <a:pt x="414020" y="203200"/>
                  <a:pt x="414020" y="20320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5"/>
          <p:cNvSpPr/>
          <p:nvPr/>
        </p:nvSpPr>
        <p:spPr>
          <a:xfrm>
            <a:off x="8704897" y="4358640"/>
            <a:ext cx="308610" cy="165735"/>
          </a:xfrm>
          <a:custGeom>
            <a:rect b="b" l="l" r="r" t="t"/>
            <a:pathLst>
              <a:path extrusionOk="0" h="220980" w="411480">
                <a:moveTo>
                  <a:pt x="331470" y="220980"/>
                </a:moveTo>
                <a:cubicBezTo>
                  <a:pt x="147320" y="213360"/>
                  <a:pt x="128270" y="204470"/>
                  <a:pt x="102870" y="190500"/>
                </a:cubicBezTo>
                <a:cubicBezTo>
                  <a:pt x="72390" y="173990"/>
                  <a:pt x="24130" y="147320"/>
                  <a:pt x="10160" y="120650"/>
                </a:cubicBezTo>
                <a:cubicBezTo>
                  <a:pt x="0" y="97790"/>
                  <a:pt x="1270" y="63500"/>
                  <a:pt x="12700" y="44450"/>
                </a:cubicBezTo>
                <a:cubicBezTo>
                  <a:pt x="24130" y="24130"/>
                  <a:pt x="54610" y="5080"/>
                  <a:pt x="77470" y="2540"/>
                </a:cubicBezTo>
                <a:cubicBezTo>
                  <a:pt x="99060" y="1270"/>
                  <a:pt x="133350" y="15240"/>
                  <a:pt x="147320" y="33020"/>
                </a:cubicBezTo>
                <a:cubicBezTo>
                  <a:pt x="161290" y="50800"/>
                  <a:pt x="167640" y="86360"/>
                  <a:pt x="161290" y="107950"/>
                </a:cubicBezTo>
                <a:cubicBezTo>
                  <a:pt x="154940" y="129540"/>
                  <a:pt x="128270" y="154940"/>
                  <a:pt x="107950" y="161290"/>
                </a:cubicBezTo>
                <a:cubicBezTo>
                  <a:pt x="86360" y="168910"/>
                  <a:pt x="49530" y="158750"/>
                  <a:pt x="33020" y="147320"/>
                </a:cubicBezTo>
                <a:cubicBezTo>
                  <a:pt x="17780" y="137160"/>
                  <a:pt x="8890" y="119380"/>
                  <a:pt x="5080" y="104140"/>
                </a:cubicBezTo>
                <a:cubicBezTo>
                  <a:pt x="0" y="87630"/>
                  <a:pt x="2540" y="67310"/>
                  <a:pt x="8890" y="52070"/>
                </a:cubicBezTo>
                <a:cubicBezTo>
                  <a:pt x="15240" y="36830"/>
                  <a:pt x="29210" y="21590"/>
                  <a:pt x="43180" y="12700"/>
                </a:cubicBezTo>
                <a:cubicBezTo>
                  <a:pt x="57150" y="5080"/>
                  <a:pt x="77470" y="0"/>
                  <a:pt x="93980" y="3810"/>
                </a:cubicBezTo>
                <a:cubicBezTo>
                  <a:pt x="115570" y="7620"/>
                  <a:pt x="128270" y="36830"/>
                  <a:pt x="156210" y="48260"/>
                </a:cubicBezTo>
                <a:cubicBezTo>
                  <a:pt x="201930" y="64770"/>
                  <a:pt x="312420" y="55880"/>
                  <a:pt x="350520" y="66040"/>
                </a:cubicBezTo>
                <a:cubicBezTo>
                  <a:pt x="365760" y="71120"/>
                  <a:pt x="373380" y="74930"/>
                  <a:pt x="383540" y="83820"/>
                </a:cubicBezTo>
                <a:cubicBezTo>
                  <a:pt x="393700" y="95250"/>
                  <a:pt x="406400" y="116840"/>
                  <a:pt x="408940" y="133350"/>
                </a:cubicBezTo>
                <a:cubicBezTo>
                  <a:pt x="411480" y="146050"/>
                  <a:pt x="410210" y="158750"/>
                  <a:pt x="403860" y="170180"/>
                </a:cubicBezTo>
                <a:cubicBezTo>
                  <a:pt x="397510" y="184150"/>
                  <a:pt x="381000" y="203200"/>
                  <a:pt x="367030" y="212090"/>
                </a:cubicBezTo>
                <a:cubicBezTo>
                  <a:pt x="356870" y="218440"/>
                  <a:pt x="331470" y="220980"/>
                  <a:pt x="331470" y="22098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5"/>
          <p:cNvSpPr txBox="1"/>
          <p:nvPr/>
        </p:nvSpPr>
        <p:spPr>
          <a:xfrm>
            <a:off x="9002504" y="1725919"/>
            <a:ext cx="2846165"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000">
                <a:solidFill>
                  <a:srgbClr val="FFFFFF"/>
                </a:solidFill>
                <a:latin typeface="Montserrat"/>
                <a:ea typeface="Montserrat"/>
                <a:cs typeface="Montserrat"/>
                <a:sym typeface="Montserrat"/>
              </a:rPr>
              <a:t>Chicago</a:t>
            </a:r>
            <a:endParaRPr/>
          </a:p>
        </p:txBody>
      </p:sp>
      <p:sp>
        <p:nvSpPr>
          <p:cNvPr id="157" name="Google Shape;157;p5"/>
          <p:cNvSpPr txBox="1"/>
          <p:nvPr/>
        </p:nvSpPr>
        <p:spPr>
          <a:xfrm>
            <a:off x="9002504" y="2235946"/>
            <a:ext cx="2162700" cy="144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•30% participants heard of PrEP; only 25% considered starting </a:t>
            </a:r>
            <a:endParaRPr/>
          </a:p>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•Concerns: side effects, stigma; perception of being wild; side effects; impact on reproduction; doctors pushing drugs; privacy; cost </a:t>
            </a:r>
            <a:endParaRPr/>
          </a:p>
          <a:p>
            <a:pPr indent="0" lvl="0" marL="0" marR="0" rtl="0" algn="l">
              <a:lnSpc>
                <a:spcPct val="224000"/>
              </a:lnSpc>
              <a:spcBef>
                <a:spcPts val="0"/>
              </a:spcBef>
              <a:spcAft>
                <a:spcPts val="0"/>
              </a:spcAft>
              <a:buNone/>
            </a:pPr>
            <a:r>
              <a:t/>
            </a:r>
            <a:endParaRPr sz="1000">
              <a:solidFill>
                <a:srgbClr val="EDEAE5"/>
              </a:solidFill>
              <a:latin typeface="Arial"/>
              <a:ea typeface="Arial"/>
              <a:cs typeface="Arial"/>
              <a:sym typeface="Arial"/>
            </a:endParaRPr>
          </a:p>
        </p:txBody>
      </p:sp>
      <p:sp>
        <p:nvSpPr>
          <p:cNvPr id="158" name="Google Shape;158;p5"/>
          <p:cNvSpPr txBox="1"/>
          <p:nvPr/>
        </p:nvSpPr>
        <p:spPr>
          <a:xfrm>
            <a:off x="8132510" y="5618746"/>
            <a:ext cx="21627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•Only 37.5% initially interested</a:t>
            </a:r>
            <a:endParaRPr/>
          </a:p>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•Only 2.8% remained interested after learning about side effects </a:t>
            </a:r>
            <a:endParaRPr/>
          </a:p>
        </p:txBody>
      </p:sp>
      <p:sp>
        <p:nvSpPr>
          <p:cNvPr id="159" name="Google Shape;159;p5"/>
          <p:cNvSpPr txBox="1"/>
          <p:nvPr/>
        </p:nvSpPr>
        <p:spPr>
          <a:xfrm>
            <a:off x="11319071" y="4545758"/>
            <a:ext cx="2846165"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000">
                <a:solidFill>
                  <a:srgbClr val="FFFFFF"/>
                </a:solidFill>
                <a:latin typeface="Montserrat"/>
                <a:ea typeface="Montserrat"/>
                <a:cs typeface="Montserrat"/>
                <a:sym typeface="Montserrat"/>
              </a:rPr>
              <a:t>Atlanta</a:t>
            </a:r>
            <a:endParaRPr/>
          </a:p>
        </p:txBody>
      </p:sp>
      <p:sp>
        <p:nvSpPr>
          <p:cNvPr id="160" name="Google Shape;160;p5"/>
          <p:cNvSpPr txBox="1"/>
          <p:nvPr/>
        </p:nvSpPr>
        <p:spPr>
          <a:xfrm>
            <a:off x="13862983" y="1896417"/>
            <a:ext cx="2846165" cy="3638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700">
                <a:solidFill>
                  <a:srgbClr val="FFFFFF"/>
                </a:solidFill>
                <a:latin typeface="Montserrat"/>
                <a:ea typeface="Montserrat"/>
                <a:cs typeface="Montserrat"/>
                <a:sym typeface="Montserrat"/>
              </a:rPr>
              <a:t>Boston</a:t>
            </a:r>
            <a:endParaRPr/>
          </a:p>
        </p:txBody>
      </p:sp>
      <p:sp>
        <p:nvSpPr>
          <p:cNvPr id="161" name="Google Shape;161;p5"/>
          <p:cNvSpPr txBox="1"/>
          <p:nvPr/>
        </p:nvSpPr>
        <p:spPr>
          <a:xfrm>
            <a:off x="11970447" y="2957623"/>
            <a:ext cx="2846165" cy="3638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700">
                <a:solidFill>
                  <a:srgbClr val="FFFFFF"/>
                </a:solidFill>
                <a:latin typeface="Montserrat"/>
                <a:ea typeface="Montserrat"/>
                <a:cs typeface="Montserrat"/>
                <a:sym typeface="Montserrat"/>
              </a:rPr>
              <a:t>Philadelphia</a:t>
            </a:r>
            <a:endParaRPr/>
          </a:p>
        </p:txBody>
      </p:sp>
      <p:sp>
        <p:nvSpPr>
          <p:cNvPr id="162" name="Google Shape;162;p5"/>
          <p:cNvSpPr txBox="1"/>
          <p:nvPr/>
        </p:nvSpPr>
        <p:spPr>
          <a:xfrm>
            <a:off x="11970447" y="3369103"/>
            <a:ext cx="2168400" cy="101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 33% believed that PrEP would work and 27% were aware of PrEP </a:t>
            </a:r>
            <a:endParaRPr/>
          </a:p>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 Concerns: cost (44%) and side effects (39%) </a:t>
            </a:r>
            <a:endParaRPr/>
          </a:p>
          <a:p>
            <a:pPr indent="0" lvl="0" marL="0" marR="0" rtl="0" algn="l">
              <a:lnSpc>
                <a:spcPct val="224000"/>
              </a:lnSpc>
              <a:spcBef>
                <a:spcPts val="0"/>
              </a:spcBef>
              <a:spcAft>
                <a:spcPts val="0"/>
              </a:spcAft>
              <a:buNone/>
            </a:pPr>
            <a:r>
              <a:t/>
            </a:r>
            <a:endParaRPr sz="1000">
              <a:solidFill>
                <a:srgbClr val="EDEAE5"/>
              </a:solidFill>
              <a:latin typeface="Arial"/>
              <a:ea typeface="Arial"/>
              <a:cs typeface="Arial"/>
              <a:sym typeface="Arial"/>
            </a:endParaRPr>
          </a:p>
        </p:txBody>
      </p:sp>
      <p:sp>
        <p:nvSpPr>
          <p:cNvPr id="163" name="Google Shape;163;p5"/>
          <p:cNvSpPr txBox="1"/>
          <p:nvPr/>
        </p:nvSpPr>
        <p:spPr>
          <a:xfrm>
            <a:off x="6469685" y="3378628"/>
            <a:ext cx="2846165" cy="400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000">
                <a:solidFill>
                  <a:srgbClr val="FFFFFF"/>
                </a:solidFill>
                <a:latin typeface="Montserrat"/>
                <a:ea typeface="Montserrat"/>
                <a:cs typeface="Montserrat"/>
                <a:sym typeface="Montserrat"/>
              </a:rPr>
              <a:t>Mississippi </a:t>
            </a:r>
            <a:endParaRPr/>
          </a:p>
        </p:txBody>
      </p:sp>
      <p:sp>
        <p:nvSpPr>
          <p:cNvPr id="164" name="Google Shape;164;p5"/>
          <p:cNvSpPr txBox="1"/>
          <p:nvPr/>
        </p:nvSpPr>
        <p:spPr>
          <a:xfrm>
            <a:off x="6507941" y="3857466"/>
            <a:ext cx="2162700" cy="101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000">
                <a:solidFill>
                  <a:srgbClr val="EDEAE5"/>
                </a:solidFill>
                <a:latin typeface="Arial"/>
                <a:ea typeface="Arial"/>
                <a:cs typeface="Arial"/>
                <a:sym typeface="Arial"/>
              </a:rPr>
              <a:t>•Limited awareness of PrEP, low perceived risk of contracting HIV, side effects, cost, limitations in marketing and distrust of healthcare system</a:t>
            </a:r>
            <a:endParaRPr/>
          </a:p>
          <a:p>
            <a:pPr indent="0" lvl="0" marL="0" marR="0" rtl="0" algn="l">
              <a:lnSpc>
                <a:spcPct val="224000"/>
              </a:lnSpc>
              <a:spcBef>
                <a:spcPts val="0"/>
              </a:spcBef>
              <a:spcAft>
                <a:spcPts val="0"/>
              </a:spcAft>
              <a:buNone/>
            </a:pPr>
            <a:r>
              <a:t/>
            </a:r>
            <a:endParaRPr sz="1000">
              <a:solidFill>
                <a:srgbClr val="EDEAE5"/>
              </a:solidFill>
              <a:latin typeface="Arial"/>
              <a:ea typeface="Arial"/>
              <a:cs typeface="Arial"/>
              <a:sym typeface="Arial"/>
            </a:endParaRPr>
          </a:p>
        </p:txBody>
      </p:sp>
      <p:sp>
        <p:nvSpPr>
          <p:cNvPr id="165" name="Google Shape;165;p5"/>
          <p:cNvSpPr txBox="1"/>
          <p:nvPr/>
        </p:nvSpPr>
        <p:spPr>
          <a:xfrm>
            <a:off x="3583565" y="1550562"/>
            <a:ext cx="5087042" cy="1246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4807">
                <a:solidFill>
                  <a:srgbClr val="B3B858"/>
                </a:solidFill>
                <a:latin typeface="Montserrat"/>
                <a:ea typeface="Montserrat"/>
                <a:cs typeface="Montserrat"/>
                <a:sym typeface="Montserrat"/>
              </a:rPr>
              <a:t>Women &amp; PrEP across the US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169" name="Shape 169"/>
        <p:cNvGrpSpPr/>
        <p:nvPr/>
      </p:nvGrpSpPr>
      <p:grpSpPr>
        <a:xfrm>
          <a:off x="0" y="0"/>
          <a:ext cx="0" cy="0"/>
          <a:chOff x="0" y="0"/>
          <a:chExt cx="0" cy="0"/>
        </a:xfrm>
      </p:grpSpPr>
      <p:sp>
        <p:nvSpPr>
          <p:cNvPr id="170" name="Google Shape;170;p6"/>
          <p:cNvSpPr/>
          <p:nvPr/>
        </p:nvSpPr>
        <p:spPr>
          <a:xfrm>
            <a:off x="813805" y="0"/>
            <a:ext cx="10287000" cy="6880651"/>
          </a:xfrm>
          <a:custGeom>
            <a:rect b="b" l="l" r="r" t="t"/>
            <a:pathLst>
              <a:path extrusionOk="0" h="6880651" w="10287000">
                <a:moveTo>
                  <a:pt x="0" y="0"/>
                </a:moveTo>
                <a:lnTo>
                  <a:pt x="10287000" y="0"/>
                </a:lnTo>
                <a:lnTo>
                  <a:pt x="10287000" y="6880651"/>
                </a:lnTo>
                <a:lnTo>
                  <a:pt x="0" y="6880651"/>
                </a:lnTo>
                <a:lnTo>
                  <a:pt x="0" y="0"/>
                </a:lnTo>
                <a:close/>
              </a:path>
            </a:pathLst>
          </a:custGeom>
          <a:blipFill rotWithShape="1">
            <a:blip r:embed="rId3">
              <a:alphaModFix/>
            </a:blip>
            <a:stretch>
              <a:fillRect b="0" l="-164" r="-16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6"/>
          <p:cNvSpPr/>
          <p:nvPr/>
        </p:nvSpPr>
        <p:spPr>
          <a:xfrm>
            <a:off x="11100805" y="1318305"/>
            <a:ext cx="6210282" cy="3603267"/>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6"/>
          <p:cNvSpPr/>
          <p:nvPr/>
        </p:nvSpPr>
        <p:spPr>
          <a:xfrm>
            <a:off x="4588704" y="7304828"/>
            <a:ext cx="1165111" cy="1423036"/>
          </a:xfrm>
          <a:custGeom>
            <a:rect b="b" l="l" r="r" t="t"/>
            <a:pathLst>
              <a:path extrusionOk="0" h="1423036" w="1165111">
                <a:moveTo>
                  <a:pt x="0" y="0"/>
                </a:moveTo>
                <a:lnTo>
                  <a:pt x="1165111" y="0"/>
                </a:lnTo>
                <a:lnTo>
                  <a:pt x="1165111" y="1423036"/>
                </a:lnTo>
                <a:lnTo>
                  <a:pt x="0" y="14230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6"/>
          <p:cNvSpPr/>
          <p:nvPr/>
        </p:nvSpPr>
        <p:spPr>
          <a:xfrm>
            <a:off x="1051530" y="7304828"/>
            <a:ext cx="1350823" cy="1359319"/>
          </a:xfrm>
          <a:custGeom>
            <a:rect b="b" l="l" r="r" t="t"/>
            <a:pathLst>
              <a:path extrusionOk="0" h="1359319" w="1350823">
                <a:moveTo>
                  <a:pt x="0" y="0"/>
                </a:moveTo>
                <a:lnTo>
                  <a:pt x="1350823" y="0"/>
                </a:lnTo>
                <a:lnTo>
                  <a:pt x="1350823" y="1359318"/>
                </a:lnTo>
                <a:lnTo>
                  <a:pt x="0" y="135931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6"/>
          <p:cNvSpPr/>
          <p:nvPr/>
        </p:nvSpPr>
        <p:spPr>
          <a:xfrm>
            <a:off x="15180017" y="7519123"/>
            <a:ext cx="1226663" cy="1205196"/>
          </a:xfrm>
          <a:custGeom>
            <a:rect b="b" l="l" r="r" t="t"/>
            <a:pathLst>
              <a:path extrusionOk="0" h="1205196" w="1226663">
                <a:moveTo>
                  <a:pt x="0" y="0"/>
                </a:moveTo>
                <a:lnTo>
                  <a:pt x="1226662" y="0"/>
                </a:lnTo>
                <a:lnTo>
                  <a:pt x="1226662" y="1205196"/>
                </a:lnTo>
                <a:lnTo>
                  <a:pt x="0" y="12051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6"/>
          <p:cNvSpPr/>
          <p:nvPr/>
        </p:nvSpPr>
        <p:spPr>
          <a:xfrm>
            <a:off x="7940166" y="7381889"/>
            <a:ext cx="1340752" cy="1342430"/>
          </a:xfrm>
          <a:custGeom>
            <a:rect b="b" l="l" r="r" t="t"/>
            <a:pathLst>
              <a:path extrusionOk="0" h="1342430" w="1340752">
                <a:moveTo>
                  <a:pt x="0" y="0"/>
                </a:moveTo>
                <a:lnTo>
                  <a:pt x="1340752" y="0"/>
                </a:lnTo>
                <a:lnTo>
                  <a:pt x="1340752" y="1342430"/>
                </a:lnTo>
                <a:lnTo>
                  <a:pt x="0" y="134243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6"/>
          <p:cNvSpPr/>
          <p:nvPr/>
        </p:nvSpPr>
        <p:spPr>
          <a:xfrm>
            <a:off x="11688737" y="7381889"/>
            <a:ext cx="892676" cy="1383995"/>
          </a:xfrm>
          <a:custGeom>
            <a:rect b="b" l="l" r="r" t="t"/>
            <a:pathLst>
              <a:path extrusionOk="0" h="1383995" w="892676">
                <a:moveTo>
                  <a:pt x="0" y="0"/>
                </a:moveTo>
                <a:lnTo>
                  <a:pt x="892677" y="0"/>
                </a:lnTo>
                <a:lnTo>
                  <a:pt x="892677" y="1383995"/>
                </a:lnTo>
                <a:lnTo>
                  <a:pt x="0" y="138399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6"/>
          <p:cNvSpPr txBox="1"/>
          <p:nvPr/>
        </p:nvSpPr>
        <p:spPr>
          <a:xfrm>
            <a:off x="6972300" y="9063861"/>
            <a:ext cx="3276484" cy="540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00">
                <a:solidFill>
                  <a:srgbClr val="5E5B58"/>
                </a:solidFill>
                <a:latin typeface="Arial"/>
                <a:ea typeface="Arial"/>
                <a:cs typeface="Arial"/>
                <a:sym typeface="Arial"/>
              </a:rPr>
              <a:t>Fear of interactions with hormone therapies</a:t>
            </a:r>
            <a:endParaRPr/>
          </a:p>
        </p:txBody>
      </p:sp>
      <p:sp>
        <p:nvSpPr>
          <p:cNvPr id="178" name="Google Shape;178;p6"/>
          <p:cNvSpPr txBox="1"/>
          <p:nvPr/>
        </p:nvSpPr>
        <p:spPr>
          <a:xfrm>
            <a:off x="10622124" y="9063861"/>
            <a:ext cx="3276484" cy="540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00">
                <a:solidFill>
                  <a:srgbClr val="5E5B58"/>
                </a:solidFill>
                <a:latin typeface="Arial"/>
                <a:ea typeface="Arial"/>
                <a:cs typeface="Arial"/>
                <a:sym typeface="Arial"/>
              </a:rPr>
              <a:t>Lack of integration between PrEP &amp; hormone therapies</a:t>
            </a:r>
            <a:endParaRPr/>
          </a:p>
        </p:txBody>
      </p:sp>
      <p:sp>
        <p:nvSpPr>
          <p:cNvPr id="179" name="Google Shape;179;p6"/>
          <p:cNvSpPr txBox="1"/>
          <p:nvPr/>
        </p:nvSpPr>
        <p:spPr>
          <a:xfrm>
            <a:off x="14155106" y="9063861"/>
            <a:ext cx="3276484" cy="540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600">
                <a:solidFill>
                  <a:srgbClr val="5E5B58"/>
                </a:solidFill>
                <a:latin typeface="Arial"/>
                <a:ea typeface="Arial"/>
                <a:cs typeface="Arial"/>
                <a:sym typeface="Arial"/>
              </a:rPr>
              <a:t>Lack of access to healthcare and social services</a:t>
            </a:r>
            <a:endParaRPr/>
          </a:p>
        </p:txBody>
      </p:sp>
      <p:sp>
        <p:nvSpPr>
          <p:cNvPr id="180" name="Google Shape;180;p6"/>
          <p:cNvSpPr txBox="1"/>
          <p:nvPr/>
        </p:nvSpPr>
        <p:spPr>
          <a:xfrm>
            <a:off x="11237435" y="1664819"/>
            <a:ext cx="6021865" cy="66554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577">
                <a:solidFill>
                  <a:srgbClr val="373533"/>
                </a:solidFill>
                <a:latin typeface="Montserrat Medium"/>
                <a:ea typeface="Montserrat Medium"/>
                <a:cs typeface="Montserrat Medium"/>
                <a:sym typeface="Montserrat Medium"/>
              </a:rPr>
              <a:t>KEY FINDINGS FROM STUDIES IN TRANSGENDER INDIVIDUALS</a:t>
            </a:r>
            <a:endParaRPr/>
          </a:p>
        </p:txBody>
      </p:sp>
      <p:sp>
        <p:nvSpPr>
          <p:cNvPr id="181" name="Google Shape;181;p6"/>
          <p:cNvSpPr txBox="1"/>
          <p:nvPr/>
        </p:nvSpPr>
        <p:spPr>
          <a:xfrm>
            <a:off x="11318682" y="2970398"/>
            <a:ext cx="4474666" cy="117348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lang="en-US" sz="1899">
                <a:solidFill>
                  <a:srgbClr val="000000"/>
                </a:solidFill>
                <a:latin typeface="Arial"/>
                <a:ea typeface="Arial"/>
                <a:cs typeface="Arial"/>
                <a:sym typeface="Arial"/>
              </a:rPr>
              <a:t>Lack of awareness  </a:t>
            </a:r>
            <a:endParaRPr/>
          </a:p>
          <a:p>
            <a:pPr indent="-172720" lvl="1" marL="345439" marR="0" rtl="0" algn="ctr">
              <a:lnSpc>
                <a:spcPct val="140025"/>
              </a:lnSpc>
              <a:spcBef>
                <a:spcPts val="0"/>
              </a:spcBef>
              <a:spcAft>
                <a:spcPts val="0"/>
              </a:spcAft>
              <a:buClr>
                <a:srgbClr val="000000"/>
              </a:buClr>
              <a:buSzPts val="1599"/>
              <a:buFont typeface="Arial"/>
              <a:buChar char="•"/>
            </a:pPr>
            <a:r>
              <a:rPr b="0" i="0" lang="en-US" sz="1599" u="none" cap="none" strike="noStrike">
                <a:solidFill>
                  <a:srgbClr val="000000"/>
                </a:solidFill>
                <a:latin typeface="Arial"/>
                <a:ea typeface="Arial"/>
                <a:cs typeface="Arial"/>
                <a:sym typeface="Arial"/>
              </a:rPr>
              <a:t>Only 13.7% had heard of PrEP in one study</a:t>
            </a:r>
            <a:endParaRPr/>
          </a:p>
          <a:p>
            <a:pPr indent="0" lvl="0" marL="0" marR="0" rtl="0" algn="ctr">
              <a:lnSpc>
                <a:spcPct val="140025"/>
              </a:lnSpc>
              <a:spcBef>
                <a:spcPts val="0"/>
              </a:spcBef>
              <a:spcAft>
                <a:spcPts val="0"/>
              </a:spcAft>
              <a:buNone/>
            </a:pPr>
            <a:r>
              <a:t/>
            </a:r>
            <a:endParaRPr sz="1599">
              <a:solidFill>
                <a:srgbClr val="000000"/>
              </a:solidFill>
              <a:latin typeface="Arial"/>
              <a:ea typeface="Arial"/>
              <a:cs typeface="Arial"/>
              <a:sym typeface="Arial"/>
            </a:endParaRPr>
          </a:p>
          <a:p>
            <a:pPr indent="0" lvl="0" marL="0" marR="0" rtl="0" algn="l">
              <a:lnSpc>
                <a:spcPct val="140023"/>
              </a:lnSpc>
              <a:spcBef>
                <a:spcPts val="0"/>
              </a:spcBef>
              <a:spcAft>
                <a:spcPts val="0"/>
              </a:spcAft>
              <a:buNone/>
            </a:pPr>
            <a:r>
              <a:rPr lang="en-US" sz="1699">
                <a:solidFill>
                  <a:srgbClr val="000000"/>
                </a:solidFill>
                <a:latin typeface="Arial"/>
                <a:ea typeface="Arial"/>
                <a:cs typeface="Arial"/>
                <a:sym typeface="Arial"/>
              </a:rPr>
              <a:t>PrEP candidates not willing to use it </a:t>
            </a:r>
            <a:endParaRPr/>
          </a:p>
        </p:txBody>
      </p:sp>
      <p:sp>
        <p:nvSpPr>
          <p:cNvPr id="182" name="Google Shape;182;p6"/>
          <p:cNvSpPr txBox="1"/>
          <p:nvPr/>
        </p:nvSpPr>
        <p:spPr>
          <a:xfrm>
            <a:off x="3438641" y="9054336"/>
            <a:ext cx="3276484" cy="54991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5E5B58"/>
                </a:solidFill>
                <a:latin typeface="Arial"/>
                <a:ea typeface="Arial"/>
                <a:cs typeface="Arial"/>
                <a:sym typeface="Arial"/>
              </a:rPr>
              <a:t>Lack of culturally-competent healthcare providers</a:t>
            </a:r>
            <a:endParaRPr/>
          </a:p>
        </p:txBody>
      </p:sp>
      <p:sp>
        <p:nvSpPr>
          <p:cNvPr id="183" name="Google Shape;183;p6"/>
          <p:cNvSpPr txBox="1"/>
          <p:nvPr/>
        </p:nvSpPr>
        <p:spPr>
          <a:xfrm>
            <a:off x="162158" y="9054671"/>
            <a:ext cx="3276484" cy="54991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n-US" sz="1599">
                <a:solidFill>
                  <a:srgbClr val="5E5B58"/>
                </a:solidFill>
                <a:latin typeface="Arial"/>
                <a:ea typeface="Arial"/>
                <a:cs typeface="Arial"/>
                <a:sym typeface="Arial"/>
              </a:rPr>
              <a:t>Lack of trust in the medical system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187" name="Shape 187"/>
        <p:cNvGrpSpPr/>
        <p:nvPr/>
      </p:nvGrpSpPr>
      <p:grpSpPr>
        <a:xfrm>
          <a:off x="0" y="0"/>
          <a:ext cx="0" cy="0"/>
          <a:chOff x="0" y="0"/>
          <a:chExt cx="0" cy="0"/>
        </a:xfrm>
      </p:grpSpPr>
      <p:sp>
        <p:nvSpPr>
          <p:cNvPr id="188" name="Google Shape;188;p7"/>
          <p:cNvSpPr/>
          <p:nvPr/>
        </p:nvSpPr>
        <p:spPr>
          <a:xfrm>
            <a:off x="1028700" y="0"/>
            <a:ext cx="8115300" cy="9258300"/>
          </a:xfrm>
          <a:custGeom>
            <a:rect b="b" l="l" r="r" t="t"/>
            <a:pathLst>
              <a:path extrusionOk="0" h="9258300" w="8115300">
                <a:moveTo>
                  <a:pt x="0" y="0"/>
                </a:moveTo>
                <a:lnTo>
                  <a:pt x="8115300" y="0"/>
                </a:lnTo>
                <a:lnTo>
                  <a:pt x="8115300" y="9258300"/>
                </a:lnTo>
                <a:lnTo>
                  <a:pt x="0" y="9258300"/>
                </a:lnTo>
                <a:lnTo>
                  <a:pt x="0" y="0"/>
                </a:lnTo>
                <a:close/>
              </a:path>
            </a:pathLst>
          </a:custGeom>
          <a:blipFill rotWithShape="1">
            <a:blip r:embed="rId3">
              <a:alphaModFix/>
            </a:blip>
            <a:stretch>
              <a:fillRect b="0" l="-35533" r="-3553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7"/>
          <p:cNvSpPr/>
          <p:nvPr/>
        </p:nvSpPr>
        <p:spPr>
          <a:xfrm>
            <a:off x="2425182" y="1028700"/>
            <a:ext cx="6718818" cy="3408065"/>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7"/>
          <p:cNvSpPr txBox="1"/>
          <p:nvPr/>
        </p:nvSpPr>
        <p:spPr>
          <a:xfrm>
            <a:off x="2875152" y="1846580"/>
            <a:ext cx="6050183" cy="166751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6400">
                <a:solidFill>
                  <a:srgbClr val="373533"/>
                </a:solidFill>
                <a:latin typeface="Montserrat"/>
                <a:ea typeface="Montserrat"/>
                <a:cs typeface="Montserrat"/>
                <a:sym typeface="Montserrat"/>
              </a:rPr>
              <a:t>Clinicians &amp; PrEP</a:t>
            </a:r>
            <a:endParaRPr/>
          </a:p>
        </p:txBody>
      </p:sp>
      <p:sp>
        <p:nvSpPr>
          <p:cNvPr id="191" name="Google Shape;191;p7"/>
          <p:cNvSpPr txBox="1"/>
          <p:nvPr/>
        </p:nvSpPr>
        <p:spPr>
          <a:xfrm>
            <a:off x="9839325" y="2235246"/>
            <a:ext cx="2970814" cy="8242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373533"/>
                </a:solidFill>
                <a:latin typeface="Montserrat"/>
                <a:ea typeface="Montserrat"/>
                <a:cs typeface="Montserrat"/>
                <a:sym typeface="Montserrat"/>
              </a:rPr>
              <a:t>Lack of awareness </a:t>
            </a:r>
            <a:endParaRPr/>
          </a:p>
        </p:txBody>
      </p:sp>
      <p:sp>
        <p:nvSpPr>
          <p:cNvPr id="192" name="Google Shape;192;p7"/>
          <p:cNvSpPr txBox="1"/>
          <p:nvPr/>
        </p:nvSpPr>
        <p:spPr>
          <a:xfrm>
            <a:off x="13374405" y="2139996"/>
            <a:ext cx="3984879" cy="1931035"/>
          </a:xfrm>
          <a:prstGeom prst="rect">
            <a:avLst/>
          </a:prstGeom>
          <a:noFill/>
          <a:ln>
            <a:noFill/>
          </a:ln>
        </p:spPr>
        <p:txBody>
          <a:bodyPr anchorCtr="0" anchor="t" bIns="0" lIns="0" spcFirstLastPara="1" rIns="0" wrap="square" tIns="0">
            <a:spAutoFit/>
          </a:bodyPr>
          <a:lstStyle/>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Only 38% of clinicians were able to correctly define PrEP</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Only 37% could correctly say how effective PrEP is</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Only 36% had seen a PrEP guide</a:t>
            </a:r>
            <a:endParaRPr/>
          </a:p>
          <a:p>
            <a:pPr indent="-172720" lvl="1" marL="345439" marR="0" rtl="0" algn="l">
              <a:lnSpc>
                <a:spcPct val="140025"/>
              </a:lnSpc>
              <a:spcBef>
                <a:spcPts val="0"/>
              </a:spcBef>
              <a:spcAft>
                <a:spcPts val="0"/>
              </a:spcAft>
              <a:buClr>
                <a:srgbClr val="5E5B58"/>
              </a:buClr>
              <a:buSzPts val="1599"/>
              <a:buFont typeface="Arial"/>
              <a:buChar char="•"/>
            </a:pPr>
            <a:r>
              <a:rPr b="0" i="0" lang="en-US" sz="1599" u="none" cap="none" strike="noStrike">
                <a:solidFill>
                  <a:srgbClr val="5E5B58"/>
                </a:solidFill>
                <a:latin typeface="Arial"/>
                <a:ea typeface="Arial"/>
                <a:cs typeface="Arial"/>
                <a:sym typeface="Arial"/>
              </a:rPr>
              <a:t>Not comfortable discussing sexual history</a:t>
            </a:r>
            <a:endParaRPr/>
          </a:p>
        </p:txBody>
      </p:sp>
      <p:sp>
        <p:nvSpPr>
          <p:cNvPr id="193" name="Google Shape;193;p7"/>
          <p:cNvSpPr txBox="1"/>
          <p:nvPr/>
        </p:nvSpPr>
        <p:spPr>
          <a:xfrm>
            <a:off x="9809510" y="5608476"/>
            <a:ext cx="3000629" cy="8242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3200">
                <a:solidFill>
                  <a:srgbClr val="373533"/>
                </a:solidFill>
                <a:latin typeface="Montserrat"/>
                <a:ea typeface="Montserrat"/>
                <a:cs typeface="Montserrat"/>
                <a:sym typeface="Montserrat"/>
              </a:rPr>
              <a:t>Concerns around</a:t>
            </a:r>
            <a:endParaRPr/>
          </a:p>
        </p:txBody>
      </p:sp>
      <p:sp>
        <p:nvSpPr>
          <p:cNvPr id="194" name="Google Shape;194;p7"/>
          <p:cNvSpPr txBox="1"/>
          <p:nvPr/>
        </p:nvSpPr>
        <p:spPr>
          <a:xfrm>
            <a:off x="13374405" y="5513226"/>
            <a:ext cx="3934887" cy="1655107"/>
          </a:xfrm>
          <a:prstGeom prst="rect">
            <a:avLst/>
          </a:prstGeom>
          <a:noFill/>
          <a:ln>
            <a:noFill/>
          </a:ln>
        </p:spPr>
        <p:txBody>
          <a:bodyPr anchorCtr="0" anchor="t" bIns="0" lIns="0" spcFirstLastPara="1" rIns="0" wrap="square" tIns="0">
            <a:spAutoFit/>
          </a:bodyPr>
          <a:lstStyle/>
          <a:p>
            <a:pPr indent="-171459" lvl="1" marL="342918" marR="0" rtl="0" algn="l">
              <a:lnSpc>
                <a:spcPct val="139987"/>
              </a:lnSpc>
              <a:spcBef>
                <a:spcPts val="0"/>
              </a:spcBef>
              <a:spcAft>
                <a:spcPts val="0"/>
              </a:spcAft>
              <a:buClr>
                <a:srgbClr val="5E5B58"/>
              </a:buClr>
              <a:buSzPts val="1588"/>
              <a:buFont typeface="Arial"/>
              <a:buChar char="•"/>
            </a:pPr>
            <a:r>
              <a:rPr b="0" i="0" lang="en-US" sz="1588" u="none" cap="none" strike="noStrike">
                <a:solidFill>
                  <a:srgbClr val="5E5B58"/>
                </a:solidFill>
                <a:latin typeface="Arial"/>
                <a:ea typeface="Arial"/>
                <a:cs typeface="Arial"/>
                <a:sym typeface="Arial"/>
              </a:rPr>
              <a:t>Evidence</a:t>
            </a:r>
            <a:endParaRPr/>
          </a:p>
          <a:p>
            <a:pPr indent="-171459" lvl="1" marL="342918" marR="0" rtl="0" algn="l">
              <a:lnSpc>
                <a:spcPct val="139987"/>
              </a:lnSpc>
              <a:spcBef>
                <a:spcPts val="0"/>
              </a:spcBef>
              <a:spcAft>
                <a:spcPts val="0"/>
              </a:spcAft>
              <a:buClr>
                <a:srgbClr val="5E5B58"/>
              </a:buClr>
              <a:buSzPts val="1588"/>
              <a:buFont typeface="Arial"/>
              <a:buChar char="•"/>
            </a:pPr>
            <a:r>
              <a:rPr b="0" i="0" lang="en-US" sz="1588" u="none" cap="none" strike="noStrike">
                <a:solidFill>
                  <a:srgbClr val="5E5B58"/>
                </a:solidFill>
                <a:latin typeface="Arial"/>
                <a:ea typeface="Arial"/>
                <a:cs typeface="Arial"/>
                <a:sym typeface="Arial"/>
              </a:rPr>
              <a:t>Adherence </a:t>
            </a:r>
            <a:endParaRPr/>
          </a:p>
          <a:p>
            <a:pPr indent="-171459" lvl="1" marL="342918" marR="0" rtl="0" algn="l">
              <a:lnSpc>
                <a:spcPct val="139987"/>
              </a:lnSpc>
              <a:spcBef>
                <a:spcPts val="0"/>
              </a:spcBef>
              <a:spcAft>
                <a:spcPts val="0"/>
              </a:spcAft>
              <a:buClr>
                <a:srgbClr val="5E5B58"/>
              </a:buClr>
              <a:buSzPts val="1588"/>
              <a:buFont typeface="Arial"/>
              <a:buChar char="•"/>
            </a:pPr>
            <a:r>
              <a:rPr b="0" i="0" lang="en-US" sz="1588" u="none" cap="none" strike="noStrike">
                <a:solidFill>
                  <a:srgbClr val="5E5B58"/>
                </a:solidFill>
                <a:latin typeface="Arial"/>
                <a:ea typeface="Arial"/>
                <a:cs typeface="Arial"/>
                <a:sym typeface="Arial"/>
              </a:rPr>
              <a:t>Risk of coercion to engage in condomless or high-risk sex</a:t>
            </a:r>
            <a:endParaRPr/>
          </a:p>
          <a:p>
            <a:pPr indent="-171459" lvl="1" marL="342918" marR="0" rtl="0" algn="l">
              <a:lnSpc>
                <a:spcPct val="139987"/>
              </a:lnSpc>
              <a:spcBef>
                <a:spcPts val="0"/>
              </a:spcBef>
              <a:spcAft>
                <a:spcPts val="0"/>
              </a:spcAft>
              <a:buClr>
                <a:srgbClr val="5E5B58"/>
              </a:buClr>
              <a:buSzPts val="1588"/>
              <a:buFont typeface="Arial"/>
              <a:buChar char="•"/>
            </a:pPr>
            <a:r>
              <a:rPr b="0" i="0" lang="en-US" sz="1588" u="none" cap="none" strike="noStrike">
                <a:solidFill>
                  <a:srgbClr val="5E5B58"/>
                </a:solidFill>
                <a:latin typeface="Arial"/>
                <a:ea typeface="Arial"/>
                <a:cs typeface="Arial"/>
                <a:sym typeface="Arial"/>
              </a:rPr>
              <a:t>Continual monitoring for side effects &amp; adherence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198" name="Shape 198"/>
        <p:cNvGrpSpPr/>
        <p:nvPr/>
      </p:nvGrpSpPr>
      <p:grpSpPr>
        <a:xfrm>
          <a:off x="0" y="0"/>
          <a:ext cx="0" cy="0"/>
          <a:chOff x="0" y="0"/>
          <a:chExt cx="0" cy="0"/>
        </a:xfrm>
      </p:grpSpPr>
      <p:sp>
        <p:nvSpPr>
          <p:cNvPr id="199" name="Google Shape;199;p8"/>
          <p:cNvSpPr/>
          <p:nvPr/>
        </p:nvSpPr>
        <p:spPr>
          <a:xfrm>
            <a:off x="1726941" y="1028700"/>
            <a:ext cx="7417059" cy="4114800"/>
          </a:xfrm>
          <a:custGeom>
            <a:rect b="b" l="l" r="r" t="t"/>
            <a:pathLst>
              <a:path extrusionOk="0" h="4114800" w="7417059">
                <a:moveTo>
                  <a:pt x="0" y="0"/>
                </a:moveTo>
                <a:lnTo>
                  <a:pt x="7417059" y="0"/>
                </a:lnTo>
                <a:lnTo>
                  <a:pt x="7417059" y="4114800"/>
                </a:lnTo>
                <a:lnTo>
                  <a:pt x="0" y="4114800"/>
                </a:lnTo>
                <a:lnTo>
                  <a:pt x="0" y="0"/>
                </a:lnTo>
                <a:close/>
              </a:path>
            </a:pathLst>
          </a:custGeom>
          <a:blipFill rotWithShape="1">
            <a:blip r:embed="rId3">
              <a:alphaModFix/>
            </a:blip>
            <a:stretch>
              <a:fillRect b="-52747" l="0" r="-31149" t="-505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8"/>
          <p:cNvSpPr/>
          <p:nvPr/>
        </p:nvSpPr>
        <p:spPr>
          <a:xfrm>
            <a:off x="1748998" y="1028700"/>
            <a:ext cx="7395002" cy="4114800"/>
          </a:xfrm>
          <a:custGeom>
            <a:rect b="b" l="l" r="r" t="t"/>
            <a:pathLst>
              <a:path extrusionOk="0" h="4114800" w="7395002">
                <a:moveTo>
                  <a:pt x="0" y="0"/>
                </a:moveTo>
                <a:lnTo>
                  <a:pt x="7395002" y="0"/>
                </a:lnTo>
                <a:lnTo>
                  <a:pt x="7395002" y="4114800"/>
                </a:lnTo>
                <a:lnTo>
                  <a:pt x="0" y="4114800"/>
                </a:lnTo>
                <a:lnTo>
                  <a:pt x="0" y="0"/>
                </a:lnTo>
                <a:close/>
              </a:path>
            </a:pathLst>
          </a:custGeom>
          <a:blipFill rotWithShape="1">
            <a:blip r:embed="rId4">
              <a:alphaModFix/>
            </a:blip>
            <a:stretch>
              <a:fillRect b="-9979" l="0" r="0" t="-997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8"/>
          <p:cNvSpPr/>
          <p:nvPr/>
        </p:nvSpPr>
        <p:spPr>
          <a:xfrm>
            <a:off x="9144000" y="1028700"/>
            <a:ext cx="8115300" cy="4114800"/>
          </a:xfrm>
          <a:prstGeom prst="rect">
            <a:avLst/>
          </a:prstGeom>
          <a:solidFill>
            <a:srgbClr val="392F29">
              <a:alpha val="6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8"/>
          <p:cNvSpPr/>
          <p:nvPr/>
        </p:nvSpPr>
        <p:spPr>
          <a:xfrm>
            <a:off x="6360179" y="5731298"/>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470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8"/>
          <p:cNvSpPr/>
          <p:nvPr/>
        </p:nvSpPr>
        <p:spPr>
          <a:xfrm>
            <a:off x="9658919" y="5731298"/>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3B85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8"/>
          <p:cNvSpPr/>
          <p:nvPr/>
        </p:nvSpPr>
        <p:spPr>
          <a:xfrm>
            <a:off x="12633809" y="5705517"/>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D92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8"/>
          <p:cNvSpPr/>
          <p:nvPr/>
        </p:nvSpPr>
        <p:spPr>
          <a:xfrm>
            <a:off x="15604394" y="5705517"/>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470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8"/>
          <p:cNvSpPr/>
          <p:nvPr/>
        </p:nvSpPr>
        <p:spPr>
          <a:xfrm>
            <a:off x="3505069" y="5757078"/>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D92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8"/>
          <p:cNvSpPr/>
          <p:nvPr/>
        </p:nvSpPr>
        <p:spPr>
          <a:xfrm>
            <a:off x="790488" y="5757078"/>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3B85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8"/>
          <p:cNvSpPr/>
          <p:nvPr/>
        </p:nvSpPr>
        <p:spPr>
          <a:xfrm>
            <a:off x="12841203" y="5990778"/>
            <a:ext cx="759876" cy="604101"/>
          </a:xfrm>
          <a:custGeom>
            <a:rect b="b" l="l" r="r" t="t"/>
            <a:pathLst>
              <a:path extrusionOk="0" h="604101" w="759876">
                <a:moveTo>
                  <a:pt x="0" y="0"/>
                </a:moveTo>
                <a:lnTo>
                  <a:pt x="759876" y="0"/>
                </a:lnTo>
                <a:lnTo>
                  <a:pt x="759876" y="604101"/>
                </a:lnTo>
                <a:lnTo>
                  <a:pt x="0" y="6041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8"/>
          <p:cNvSpPr/>
          <p:nvPr/>
        </p:nvSpPr>
        <p:spPr>
          <a:xfrm>
            <a:off x="9902191" y="5964831"/>
            <a:ext cx="731368" cy="707598"/>
          </a:xfrm>
          <a:custGeom>
            <a:rect b="b" l="l" r="r" t="t"/>
            <a:pathLst>
              <a:path extrusionOk="0" h="707598" w="731368">
                <a:moveTo>
                  <a:pt x="0" y="0"/>
                </a:moveTo>
                <a:lnTo>
                  <a:pt x="731368" y="0"/>
                </a:lnTo>
                <a:lnTo>
                  <a:pt x="731368" y="707598"/>
                </a:lnTo>
                <a:lnTo>
                  <a:pt x="0" y="70759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8"/>
          <p:cNvSpPr/>
          <p:nvPr/>
        </p:nvSpPr>
        <p:spPr>
          <a:xfrm>
            <a:off x="6573285" y="5935790"/>
            <a:ext cx="748453" cy="765680"/>
          </a:xfrm>
          <a:custGeom>
            <a:rect b="b" l="l" r="r" t="t"/>
            <a:pathLst>
              <a:path extrusionOk="0" h="765680" w="748453">
                <a:moveTo>
                  <a:pt x="0" y="0"/>
                </a:moveTo>
                <a:lnTo>
                  <a:pt x="748453" y="0"/>
                </a:lnTo>
                <a:lnTo>
                  <a:pt x="748453" y="765680"/>
                </a:lnTo>
                <a:lnTo>
                  <a:pt x="0" y="76568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8"/>
          <p:cNvSpPr/>
          <p:nvPr/>
        </p:nvSpPr>
        <p:spPr>
          <a:xfrm>
            <a:off x="3742317" y="6059529"/>
            <a:ext cx="700169" cy="569763"/>
          </a:xfrm>
          <a:custGeom>
            <a:rect b="b" l="l" r="r" t="t"/>
            <a:pathLst>
              <a:path extrusionOk="0" h="569763" w="700169">
                <a:moveTo>
                  <a:pt x="0" y="0"/>
                </a:moveTo>
                <a:lnTo>
                  <a:pt x="700169" y="0"/>
                </a:lnTo>
                <a:lnTo>
                  <a:pt x="700169" y="569763"/>
                </a:lnTo>
                <a:lnTo>
                  <a:pt x="0" y="56976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8"/>
          <p:cNvSpPr/>
          <p:nvPr/>
        </p:nvSpPr>
        <p:spPr>
          <a:xfrm>
            <a:off x="909594" y="6125515"/>
            <a:ext cx="936453" cy="437792"/>
          </a:xfrm>
          <a:custGeom>
            <a:rect b="b" l="l" r="r" t="t"/>
            <a:pathLst>
              <a:path extrusionOk="0" h="437792" w="936453">
                <a:moveTo>
                  <a:pt x="0" y="0"/>
                </a:moveTo>
                <a:lnTo>
                  <a:pt x="936453" y="0"/>
                </a:lnTo>
                <a:lnTo>
                  <a:pt x="936453" y="437791"/>
                </a:lnTo>
                <a:lnTo>
                  <a:pt x="0" y="43779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8"/>
          <p:cNvSpPr/>
          <p:nvPr/>
        </p:nvSpPr>
        <p:spPr>
          <a:xfrm>
            <a:off x="15838732" y="5922716"/>
            <a:ext cx="705990" cy="740225"/>
          </a:xfrm>
          <a:custGeom>
            <a:rect b="b" l="l" r="r" t="t"/>
            <a:pathLst>
              <a:path extrusionOk="0" h="740225" w="705990">
                <a:moveTo>
                  <a:pt x="0" y="0"/>
                </a:moveTo>
                <a:lnTo>
                  <a:pt x="705989" y="0"/>
                </a:lnTo>
                <a:lnTo>
                  <a:pt x="705989" y="740225"/>
                </a:lnTo>
                <a:lnTo>
                  <a:pt x="0" y="740225"/>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8"/>
          <p:cNvSpPr txBox="1"/>
          <p:nvPr/>
        </p:nvSpPr>
        <p:spPr>
          <a:xfrm>
            <a:off x="9452657" y="1862272"/>
            <a:ext cx="7644600" cy="179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300">
                <a:solidFill>
                  <a:srgbClr val="FFFFFF"/>
                </a:solidFill>
                <a:latin typeface="Montserrat"/>
                <a:ea typeface="Montserrat"/>
                <a:cs typeface="Montserrat"/>
                <a:sym typeface="Montserrat"/>
              </a:rPr>
              <a:t>Strategies to Improve PrEP Uptake</a:t>
            </a:r>
            <a:endParaRPr sz="200"/>
          </a:p>
        </p:txBody>
      </p:sp>
      <p:sp>
        <p:nvSpPr>
          <p:cNvPr id="215" name="Google Shape;215;p8"/>
          <p:cNvSpPr txBox="1"/>
          <p:nvPr/>
        </p:nvSpPr>
        <p:spPr>
          <a:xfrm>
            <a:off x="9679372" y="1380559"/>
            <a:ext cx="5941500" cy="26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699">
                <a:solidFill>
                  <a:srgbClr val="FFFFFF"/>
                </a:solidFill>
                <a:latin typeface="Arial"/>
                <a:ea typeface="Arial"/>
                <a:cs typeface="Arial"/>
                <a:sym typeface="Arial"/>
              </a:rPr>
              <a:t>SOLUTIONS IN THE LITERATURE</a:t>
            </a:r>
            <a:endParaRPr/>
          </a:p>
        </p:txBody>
      </p:sp>
      <p:sp>
        <p:nvSpPr>
          <p:cNvPr id="216" name="Google Shape;216;p8"/>
          <p:cNvSpPr txBox="1"/>
          <p:nvPr/>
        </p:nvSpPr>
        <p:spPr>
          <a:xfrm>
            <a:off x="5579110" y="7442157"/>
            <a:ext cx="2568930" cy="942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Workshops at women’s health events</a:t>
            </a:r>
            <a:endParaRPr/>
          </a:p>
        </p:txBody>
      </p:sp>
      <p:sp>
        <p:nvSpPr>
          <p:cNvPr id="217" name="Google Shape;217;p8"/>
          <p:cNvSpPr txBox="1"/>
          <p:nvPr/>
        </p:nvSpPr>
        <p:spPr>
          <a:xfrm>
            <a:off x="8961787" y="7442157"/>
            <a:ext cx="2568930" cy="942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Brochures &amp; information in waiting rooms</a:t>
            </a:r>
            <a:endParaRPr/>
          </a:p>
        </p:txBody>
      </p:sp>
      <p:sp>
        <p:nvSpPr>
          <p:cNvPr id="218" name="Google Shape;218;p8"/>
          <p:cNvSpPr txBox="1"/>
          <p:nvPr/>
        </p:nvSpPr>
        <p:spPr>
          <a:xfrm>
            <a:off x="11936676" y="7442157"/>
            <a:ext cx="2568930" cy="628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Formal CDC guidelines </a:t>
            </a:r>
            <a:endParaRPr/>
          </a:p>
        </p:txBody>
      </p:sp>
      <p:sp>
        <p:nvSpPr>
          <p:cNvPr id="219" name="Google Shape;219;p8"/>
          <p:cNvSpPr txBox="1"/>
          <p:nvPr/>
        </p:nvSpPr>
        <p:spPr>
          <a:xfrm>
            <a:off x="14927841" y="7442157"/>
            <a:ext cx="2568930" cy="628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Youth-friendly PrEP programs</a:t>
            </a:r>
            <a:endParaRPr/>
          </a:p>
        </p:txBody>
      </p:sp>
      <p:sp>
        <p:nvSpPr>
          <p:cNvPr id="220" name="Google Shape;220;p8"/>
          <p:cNvSpPr txBox="1"/>
          <p:nvPr/>
        </p:nvSpPr>
        <p:spPr>
          <a:xfrm>
            <a:off x="2877569" y="7442157"/>
            <a:ext cx="2568930" cy="125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Integrating PrEP services with contraceptives &amp; STI treatments</a:t>
            </a:r>
            <a:endParaRPr/>
          </a:p>
        </p:txBody>
      </p:sp>
      <p:sp>
        <p:nvSpPr>
          <p:cNvPr id="221" name="Google Shape;221;p8"/>
          <p:cNvSpPr txBox="1"/>
          <p:nvPr/>
        </p:nvSpPr>
        <p:spPr>
          <a:xfrm>
            <a:off x="93356" y="7442157"/>
            <a:ext cx="2568930" cy="942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Support groups encouraging use &amp; adherence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AE5"/>
        </a:solidFill>
      </p:bgPr>
    </p:bg>
    <p:spTree>
      <p:nvGrpSpPr>
        <p:cNvPr id="225" name="Shape 225"/>
        <p:cNvGrpSpPr/>
        <p:nvPr/>
      </p:nvGrpSpPr>
      <p:grpSpPr>
        <a:xfrm>
          <a:off x="0" y="0"/>
          <a:ext cx="0" cy="0"/>
          <a:chOff x="0" y="0"/>
          <a:chExt cx="0" cy="0"/>
        </a:xfrm>
      </p:grpSpPr>
      <p:sp>
        <p:nvSpPr>
          <p:cNvPr id="226" name="Google Shape;226;p9"/>
          <p:cNvSpPr/>
          <p:nvPr/>
        </p:nvSpPr>
        <p:spPr>
          <a:xfrm>
            <a:off x="8338162" y="1028700"/>
            <a:ext cx="8222897" cy="4114800"/>
          </a:xfrm>
          <a:custGeom>
            <a:rect b="b" l="l" r="r" t="t"/>
            <a:pathLst>
              <a:path extrusionOk="0" h="4114800" w="8222897">
                <a:moveTo>
                  <a:pt x="0" y="0"/>
                </a:moveTo>
                <a:lnTo>
                  <a:pt x="8222897" y="0"/>
                </a:lnTo>
                <a:lnTo>
                  <a:pt x="8222897" y="4114800"/>
                </a:lnTo>
                <a:lnTo>
                  <a:pt x="0" y="4114800"/>
                </a:lnTo>
                <a:lnTo>
                  <a:pt x="0" y="0"/>
                </a:lnTo>
                <a:close/>
              </a:path>
            </a:pathLst>
          </a:custGeom>
          <a:blipFill rotWithShape="1">
            <a:blip r:embed="rId3">
              <a:alphaModFix/>
            </a:blip>
            <a:stretch>
              <a:fillRect b="-16611" l="0" r="0" t="-1661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9"/>
          <p:cNvSpPr/>
          <p:nvPr/>
        </p:nvSpPr>
        <p:spPr>
          <a:xfrm>
            <a:off x="4254340" y="0"/>
            <a:ext cx="4083822" cy="1028700"/>
          </a:xfrm>
          <a:prstGeom prst="rect">
            <a:avLst/>
          </a:prstGeom>
          <a:solidFill>
            <a:srgbClr val="CECBC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9"/>
          <p:cNvSpPr/>
          <p:nvPr/>
        </p:nvSpPr>
        <p:spPr>
          <a:xfrm>
            <a:off x="4254340" y="1028700"/>
            <a:ext cx="4083822" cy="4114800"/>
          </a:xfrm>
          <a:prstGeom prst="rect">
            <a:avLst/>
          </a:prstGeom>
          <a:solidFill>
            <a:srgbClr val="FFFFFF">
              <a:alpha val="8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9"/>
          <p:cNvSpPr/>
          <p:nvPr/>
        </p:nvSpPr>
        <p:spPr>
          <a:xfrm>
            <a:off x="1028700" y="5146728"/>
            <a:ext cx="7309462" cy="4111572"/>
          </a:xfrm>
          <a:custGeom>
            <a:rect b="b" l="l" r="r" t="t"/>
            <a:pathLst>
              <a:path extrusionOk="0" h="4111572" w="7309462">
                <a:moveTo>
                  <a:pt x="0" y="0"/>
                </a:moveTo>
                <a:lnTo>
                  <a:pt x="7309462" y="0"/>
                </a:lnTo>
                <a:lnTo>
                  <a:pt x="7309462" y="4111572"/>
                </a:lnTo>
                <a:lnTo>
                  <a:pt x="0" y="4111572"/>
                </a:lnTo>
                <a:lnTo>
                  <a:pt x="0" y="0"/>
                </a:lnTo>
                <a:close/>
              </a:path>
            </a:pathLst>
          </a:custGeom>
          <a:blipFill rotWithShape="1">
            <a:blip r:embed="rId4">
              <a:alphaModFix/>
            </a:blip>
            <a:stretch>
              <a:fillRect b="-9257" l="0" r="0" t="-925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9"/>
          <p:cNvSpPr/>
          <p:nvPr/>
        </p:nvSpPr>
        <p:spPr>
          <a:xfrm>
            <a:off x="10393886" y="5403962"/>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5CD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9"/>
          <p:cNvSpPr/>
          <p:nvPr/>
        </p:nvSpPr>
        <p:spPr>
          <a:xfrm>
            <a:off x="14689262" y="8083635"/>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5CDC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9"/>
          <p:cNvSpPr/>
          <p:nvPr/>
        </p:nvSpPr>
        <p:spPr>
          <a:xfrm>
            <a:off x="14689262" y="5403962"/>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5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9"/>
          <p:cNvSpPr/>
          <p:nvPr/>
        </p:nvSpPr>
        <p:spPr>
          <a:xfrm>
            <a:off x="10393886" y="8083635"/>
            <a:ext cx="1174665" cy="117466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B59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9"/>
          <p:cNvSpPr/>
          <p:nvPr/>
        </p:nvSpPr>
        <p:spPr>
          <a:xfrm>
            <a:off x="10516686" y="5648702"/>
            <a:ext cx="929064" cy="685185"/>
          </a:xfrm>
          <a:custGeom>
            <a:rect b="b" l="l" r="r" t="t"/>
            <a:pathLst>
              <a:path extrusionOk="0" h="685185" w="929064">
                <a:moveTo>
                  <a:pt x="0" y="0"/>
                </a:moveTo>
                <a:lnTo>
                  <a:pt x="929064" y="0"/>
                </a:lnTo>
                <a:lnTo>
                  <a:pt x="929064" y="685184"/>
                </a:lnTo>
                <a:lnTo>
                  <a:pt x="0" y="68518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9"/>
          <p:cNvSpPr/>
          <p:nvPr/>
        </p:nvSpPr>
        <p:spPr>
          <a:xfrm>
            <a:off x="14894245" y="5582570"/>
            <a:ext cx="764699" cy="751317"/>
          </a:xfrm>
          <a:custGeom>
            <a:rect b="b" l="l" r="r" t="t"/>
            <a:pathLst>
              <a:path extrusionOk="0" h="751317" w="764699">
                <a:moveTo>
                  <a:pt x="0" y="0"/>
                </a:moveTo>
                <a:lnTo>
                  <a:pt x="764698" y="0"/>
                </a:lnTo>
                <a:lnTo>
                  <a:pt x="764698" y="751316"/>
                </a:lnTo>
                <a:lnTo>
                  <a:pt x="0" y="75131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9"/>
          <p:cNvSpPr/>
          <p:nvPr/>
        </p:nvSpPr>
        <p:spPr>
          <a:xfrm>
            <a:off x="10606566" y="8300864"/>
            <a:ext cx="749304" cy="749304"/>
          </a:xfrm>
          <a:custGeom>
            <a:rect b="b" l="l" r="r" t="t"/>
            <a:pathLst>
              <a:path extrusionOk="0" h="749304" w="749304">
                <a:moveTo>
                  <a:pt x="0" y="0"/>
                </a:moveTo>
                <a:lnTo>
                  <a:pt x="749304" y="0"/>
                </a:lnTo>
                <a:lnTo>
                  <a:pt x="749304" y="749305"/>
                </a:lnTo>
                <a:lnTo>
                  <a:pt x="0" y="74930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9"/>
          <p:cNvSpPr/>
          <p:nvPr/>
        </p:nvSpPr>
        <p:spPr>
          <a:xfrm>
            <a:off x="15038382" y="8368415"/>
            <a:ext cx="587332" cy="614204"/>
          </a:xfrm>
          <a:custGeom>
            <a:rect b="b" l="l" r="r" t="t"/>
            <a:pathLst>
              <a:path extrusionOk="0" h="614204" w="587332">
                <a:moveTo>
                  <a:pt x="0" y="0"/>
                </a:moveTo>
                <a:lnTo>
                  <a:pt x="587332" y="0"/>
                </a:lnTo>
                <a:lnTo>
                  <a:pt x="587332" y="614203"/>
                </a:lnTo>
                <a:lnTo>
                  <a:pt x="0" y="61420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9"/>
          <p:cNvSpPr txBox="1"/>
          <p:nvPr/>
        </p:nvSpPr>
        <p:spPr>
          <a:xfrm>
            <a:off x="4495800" y="1245235"/>
            <a:ext cx="4065900" cy="215400"/>
          </a:xfrm>
          <a:prstGeom prst="rect">
            <a:avLst/>
          </a:prstGeom>
          <a:noFill/>
          <a:ln>
            <a:noFill/>
          </a:ln>
        </p:spPr>
        <p:txBody>
          <a:bodyPr anchorCtr="0" anchor="t" bIns="0" lIns="0" spcFirstLastPara="1" rIns="0" wrap="square" tIns="0">
            <a:spAutoFit/>
          </a:bodyPr>
          <a:lstStyle/>
          <a:p>
            <a:pPr indent="0" lvl="0" marL="0" marR="0" rtl="0" algn="l">
              <a:lnSpc>
                <a:spcPct val="139928"/>
              </a:lnSpc>
              <a:spcBef>
                <a:spcPts val="0"/>
              </a:spcBef>
              <a:spcAft>
                <a:spcPts val="0"/>
              </a:spcAft>
              <a:buNone/>
            </a:pPr>
            <a:r>
              <a:rPr lang="en-US" sz="1400">
                <a:solidFill>
                  <a:srgbClr val="373533"/>
                </a:solidFill>
                <a:latin typeface="Arial"/>
                <a:ea typeface="Arial"/>
                <a:cs typeface="Arial"/>
                <a:sym typeface="Arial"/>
              </a:rPr>
              <a:t>SOLUTIONS IN THE LITERATURE</a:t>
            </a:r>
            <a:endParaRPr/>
          </a:p>
        </p:txBody>
      </p:sp>
      <p:sp>
        <p:nvSpPr>
          <p:cNvPr id="239" name="Google Shape;239;p9"/>
          <p:cNvSpPr txBox="1"/>
          <p:nvPr/>
        </p:nvSpPr>
        <p:spPr>
          <a:xfrm>
            <a:off x="9674324" y="9454048"/>
            <a:ext cx="2568930" cy="628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Social media for demand creation</a:t>
            </a:r>
            <a:endParaRPr/>
          </a:p>
        </p:txBody>
      </p:sp>
      <p:sp>
        <p:nvSpPr>
          <p:cNvPr id="240" name="Google Shape;240;p9"/>
          <p:cNvSpPr txBox="1"/>
          <p:nvPr/>
        </p:nvSpPr>
        <p:spPr>
          <a:xfrm>
            <a:off x="14097000" y="9467850"/>
            <a:ext cx="2568930" cy="628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Culturally tailored interventions</a:t>
            </a:r>
            <a:endParaRPr/>
          </a:p>
        </p:txBody>
      </p:sp>
      <p:sp>
        <p:nvSpPr>
          <p:cNvPr id="241" name="Google Shape;241;p9"/>
          <p:cNvSpPr txBox="1"/>
          <p:nvPr/>
        </p:nvSpPr>
        <p:spPr>
          <a:xfrm>
            <a:off x="9674324" y="6723002"/>
            <a:ext cx="2568930" cy="942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Having black women serve as educators </a:t>
            </a:r>
            <a:endParaRPr/>
          </a:p>
        </p:txBody>
      </p:sp>
      <p:sp>
        <p:nvSpPr>
          <p:cNvPr id="242" name="Google Shape;242;p9"/>
          <p:cNvSpPr txBox="1"/>
          <p:nvPr/>
        </p:nvSpPr>
        <p:spPr>
          <a:xfrm>
            <a:off x="13992129" y="6731026"/>
            <a:ext cx="2568930" cy="942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100">
                <a:solidFill>
                  <a:srgbClr val="373533"/>
                </a:solidFill>
                <a:latin typeface="Montserrat"/>
                <a:ea typeface="Montserrat"/>
                <a:cs typeface="Montserrat"/>
                <a:sym typeface="Montserrat"/>
              </a:rPr>
              <a:t>Continuing education credits for practitioners </a:t>
            </a:r>
            <a:endParaRPr/>
          </a:p>
        </p:txBody>
      </p:sp>
      <p:sp>
        <p:nvSpPr>
          <p:cNvPr id="243" name="Google Shape;243;p9"/>
          <p:cNvSpPr txBox="1"/>
          <p:nvPr/>
        </p:nvSpPr>
        <p:spPr>
          <a:xfrm>
            <a:off x="4385126" y="1666875"/>
            <a:ext cx="3822300" cy="235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500">
                <a:solidFill>
                  <a:srgbClr val="392F29"/>
                </a:solidFill>
                <a:latin typeface="Montserrat"/>
                <a:ea typeface="Montserrat"/>
                <a:cs typeface="Montserrat"/>
                <a:sym typeface="Montserrat"/>
              </a:rPr>
              <a:t>Strategies to Improve PrEP Uptake</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2B619193CF7B478C5BC34F04A29724" ma:contentTypeVersion="17" ma:contentTypeDescription="Create a new document." ma:contentTypeScope="" ma:versionID="cbd0282b0243481cb2fa0714a1d24e71">
  <xsd:schema xmlns:xsd="http://www.w3.org/2001/XMLSchema" xmlns:xs="http://www.w3.org/2001/XMLSchema" xmlns:p="http://schemas.microsoft.com/office/2006/metadata/properties" xmlns:ns2="5b2721fe-2f98-4351-9b09-c3ef2c0160a9" xmlns:ns3="ade5f32e-50a8-45d6-89e9-0ef7825d3ddb" targetNamespace="http://schemas.microsoft.com/office/2006/metadata/properties" ma:root="true" ma:fieldsID="418609490bde02e59049bc639c79e990" ns2:_="" ns3:_="">
    <xsd:import namespace="5b2721fe-2f98-4351-9b09-c3ef2c0160a9"/>
    <xsd:import namespace="ade5f32e-50a8-45d6-89e9-0ef7825d3dd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2:MediaServiceObjectDetectorVersions"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2721fe-2f98-4351-9b09-c3ef2c016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84f415-12af-4123-9f1a-c7f377bf9f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description=""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e5f32e-50a8-45d6-89e9-0ef7825d3dd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eeda3ff-db21-4000-bb8c-c6a26475b5c4}" ma:internalName="TaxCatchAll" ma:showField="CatchAllData" ma:web="ade5f32e-50a8-45d6-89e9-0ef7825d3dd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de5f32e-50a8-45d6-89e9-0ef7825d3ddb" xsi:nil="true"/>
    <lcf76f155ced4ddcb4097134ff3c332f xmlns="5b2721fe-2f98-4351-9b09-c3ef2c0160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72D394-F96C-46F9-9B84-E37B25D4AD30}"/>
</file>

<file path=customXml/itemProps2.xml><?xml version="1.0" encoding="utf-8"?>
<ds:datastoreItem xmlns:ds="http://schemas.openxmlformats.org/officeDocument/2006/customXml" ds:itemID="{0F5DE116-E6CA-43C4-BEAB-294AD6816868}"/>
</file>

<file path=customXml/itemProps3.xml><?xml version="1.0" encoding="utf-8"?>
<ds:datastoreItem xmlns:ds="http://schemas.openxmlformats.org/officeDocument/2006/customXml" ds:itemID="{DB97D2D1-CA59-46C7-AFE5-1A9E9A9E37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0x010100192B619193CF7B478C5BC34F04A29724</vt:lpwstr>
  </property>
</Properties>
</file>