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9" r:id="rId2"/>
  </p:sldMasterIdLst>
  <p:notesMasterIdLst>
    <p:notesMasterId r:id="rId20"/>
  </p:notesMasterIdLst>
  <p:sldIdLst>
    <p:sldId id="262" r:id="rId3"/>
    <p:sldId id="263" r:id="rId4"/>
    <p:sldId id="289" r:id="rId5"/>
    <p:sldId id="264" r:id="rId6"/>
    <p:sldId id="292" r:id="rId7"/>
    <p:sldId id="266" r:id="rId8"/>
    <p:sldId id="294" r:id="rId9"/>
    <p:sldId id="268" r:id="rId10"/>
    <p:sldId id="293" r:id="rId11"/>
    <p:sldId id="269" r:id="rId12"/>
    <p:sldId id="295" r:id="rId13"/>
    <p:sldId id="297" r:id="rId14"/>
    <p:sldId id="298" r:id="rId15"/>
    <p:sldId id="299" r:id="rId16"/>
    <p:sldId id="300" r:id="rId17"/>
    <p:sldId id="291" r:id="rId18"/>
    <p:sldId id="261" r:id="rId19"/>
  </p:sldIdLst>
  <p:sldSz cx="9144000" cy="5143500" type="screen16x9"/>
  <p:notesSz cx="6858000" cy="9144000"/>
  <p:embeddedFontLst>
    <p:embeddedFont>
      <p:font typeface="Poppins" panose="00000500000000000000" pitchFamily="2" charset="0"/>
      <p:regular r:id="rId21"/>
      <p:bold r:id="rId22"/>
      <p:italic r:id="rId23"/>
      <p:boldItalic r:id="rId24"/>
    </p:embeddedFont>
    <p:embeddedFont>
      <p:font typeface="Poppins SemiBold" panose="000007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0E8"/>
    <a:srgbClr val="04722F"/>
    <a:srgbClr val="02B346"/>
    <a:srgbClr val="003D9C"/>
    <a:srgbClr val="7094F5"/>
    <a:srgbClr val="7094F4"/>
    <a:srgbClr val="92343D"/>
    <a:srgbClr val="D7333D"/>
    <a:srgbClr val="F9A91A"/>
    <a:srgbClr val="F17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9F07B0-D017-0C88-626E-3B7FC4F5F6A7}" v="25" dt="2025-01-23T17:10:54.633"/>
    <p1510:client id="{D4333B36-FBF4-4FE6-A7D0-D1AC7F39915C}" v="43" dt="2025-01-22T19:37:27.656"/>
    <p1510:client id="{F3E500C0-6EEA-F245-FED8-C7971E8ED833}" v="42" dt="2025-01-23T15:43:20.044"/>
    <p1510:client id="{FB2AE626-B4AB-94A5-6FB1-A5650E227FCE}" v="12" dt="2025-01-23T17:13:55.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2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885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4532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792430" y="2412100"/>
            <a:ext cx="3902534" cy="698486"/>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2800" b="1" i="0" u="none" strike="noStrike" cap="none" dirty="0">
                <a:solidFill>
                  <a:srgbClr val="3371E7"/>
                </a:solidFill>
                <a:latin typeface="+mn-lt"/>
                <a:ea typeface="Poppins SemiBold"/>
                <a:cs typeface="Poppins SemiBold"/>
                <a:sym typeface="Aria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rgbClr val="3371E7"/>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cxnSp>
        <p:nvCxnSpPr>
          <p:cNvPr id="3" name="Google Shape;95;p19">
            <a:extLst>
              <a:ext uri="{FF2B5EF4-FFF2-40B4-BE49-F238E27FC236}">
                <a16:creationId xmlns:a16="http://schemas.microsoft.com/office/drawing/2014/main" id="{B9D160B0-497E-04F2-AE76-1042055F0269}"/>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pic>
        <p:nvPicPr>
          <p:cNvPr id="4" name="Google Shape;96;p19">
            <a:extLst>
              <a:ext uri="{FF2B5EF4-FFF2-40B4-BE49-F238E27FC236}">
                <a16:creationId xmlns:a16="http://schemas.microsoft.com/office/drawing/2014/main" id="{04366FB7-1868-0FE6-43AE-6CA855E025CD}"/>
              </a:ext>
            </a:extLst>
          </p:cNvPr>
          <p:cNvPicPr preferRelativeResize="0"/>
          <p:nvPr userDrawn="1"/>
        </p:nvPicPr>
        <p:blipFill rotWithShape="1">
          <a:blip r:embed="rId2">
            <a:alphaModFix/>
          </a:blip>
          <a:srcRect l="24321" r="23363"/>
          <a:stretch/>
        </p:blipFill>
        <p:spPr>
          <a:xfrm>
            <a:off x="934425" y="482319"/>
            <a:ext cx="3497974" cy="3761076"/>
          </a:xfrm>
          <a:prstGeom prst="rect">
            <a:avLst/>
          </a:prstGeom>
          <a:noFill/>
          <a:ln>
            <a:noFill/>
          </a:ln>
        </p:spPr>
      </p:pic>
      <p:sp>
        <p:nvSpPr>
          <p:cNvPr id="7" name="Text Placeholder 6">
            <a:extLst>
              <a:ext uri="{FF2B5EF4-FFF2-40B4-BE49-F238E27FC236}">
                <a16:creationId xmlns:a16="http://schemas.microsoft.com/office/drawing/2014/main" id="{A8DAC661-089F-2FF8-3E22-B41BD0D126F2}"/>
              </a:ext>
            </a:extLst>
          </p:cNvPr>
          <p:cNvSpPr>
            <a:spLocks noGrp="1"/>
          </p:cNvSpPr>
          <p:nvPr>
            <p:ph type="body" sz="quarter" idx="13" hasCustomPrompt="1"/>
          </p:nvPr>
        </p:nvSpPr>
        <p:spPr>
          <a:xfrm>
            <a:off x="4785633" y="1951036"/>
            <a:ext cx="1868488" cy="257175"/>
          </a:xfrm>
        </p:spPr>
        <p:txBody>
          <a:bodyPr lIns="0" anchor="ctr">
            <a:noAutofit/>
          </a:bodyPr>
          <a:lstStyle>
            <a:lvl1pPr marL="114300" indent="0" algn="l">
              <a:buNone/>
              <a:defRPr sz="1200">
                <a:solidFill>
                  <a:srgbClr val="3371E7"/>
                </a:solidFill>
                <a:latin typeface="+mn-lt"/>
                <a:cs typeface="Poppins" panose="00000500000000000000" pitchFamily="2" charset="0"/>
              </a:defRPr>
            </a:lvl1pPr>
          </a:lstStyle>
          <a:p>
            <a:pPr lvl="0"/>
            <a:r>
              <a:rPr lang="en-US"/>
              <a:t>CLICK TO EDIT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Table of Contents">
    <p:spTree>
      <p:nvGrpSpPr>
        <p:cNvPr id="1" name="Shape 13"/>
        <p:cNvGrpSpPr/>
        <p:nvPr/>
      </p:nvGrpSpPr>
      <p:grpSpPr>
        <a:xfrm>
          <a:off x="0" y="0"/>
          <a:ext cx="0" cy="0"/>
          <a:chOff x="0" y="0"/>
          <a:chExt cx="0" cy="0"/>
        </a:xfrm>
      </p:grpSpPr>
      <p:sp>
        <p:nvSpPr>
          <p:cNvPr id="9" name="Text Placeholder 8">
            <a:extLst>
              <a:ext uri="{FF2B5EF4-FFF2-40B4-BE49-F238E27FC236}">
                <a16:creationId xmlns:a16="http://schemas.microsoft.com/office/drawing/2014/main" id="{EC13F86C-4F2E-90A3-24CE-FAE6F5494E9A}"/>
              </a:ext>
            </a:extLst>
          </p:cNvPr>
          <p:cNvSpPr>
            <a:spLocks noGrp="1"/>
          </p:cNvSpPr>
          <p:nvPr>
            <p:ph type="body" sz="quarter" idx="13"/>
          </p:nvPr>
        </p:nvSpPr>
        <p:spPr>
          <a:xfrm>
            <a:off x="4343914" y="1028715"/>
            <a:ext cx="4054475" cy="3281362"/>
          </a:xfrm>
        </p:spPr>
        <p:txBody>
          <a:bodyPr>
            <a:normAutofit/>
          </a:bodyPr>
          <a:lstStyle>
            <a:lvl1pPr marL="457200" indent="-342900">
              <a:lnSpc>
                <a:spcPct val="150000"/>
              </a:lnSpc>
              <a:buClr>
                <a:srgbClr val="3371E7"/>
              </a:buClr>
              <a:buSzPct val="100000"/>
              <a:buFont typeface="+mj-lt"/>
              <a:buAutoNum type="arabicPeriod"/>
              <a:defRPr sz="1200" b="1">
                <a:solidFill>
                  <a:srgbClr val="3370E8"/>
                </a:solidFill>
                <a:latin typeface="+mn-lt"/>
                <a:cs typeface="Poppins SemiBold" panose="00000700000000000000" pitchFamily="2" charset="0"/>
              </a:defRPr>
            </a:lvl1pPr>
          </a:lstStyle>
          <a:p>
            <a:pPr lvl="0"/>
            <a:r>
              <a:rPr lang="en-US"/>
              <a:t>Click to edit Master text styles</a:t>
            </a: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rgbClr val="3371E7"/>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cxnSp>
        <p:nvCxnSpPr>
          <p:cNvPr id="3" name="Google Shape;95;p19">
            <a:extLst>
              <a:ext uri="{FF2B5EF4-FFF2-40B4-BE49-F238E27FC236}">
                <a16:creationId xmlns:a16="http://schemas.microsoft.com/office/drawing/2014/main" id="{B9D160B0-497E-04F2-AE76-1042055F0269}"/>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
        <p:nvSpPr>
          <p:cNvPr id="5" name="Google Shape;104;p20">
            <a:extLst>
              <a:ext uri="{FF2B5EF4-FFF2-40B4-BE49-F238E27FC236}">
                <a16:creationId xmlns:a16="http://schemas.microsoft.com/office/drawing/2014/main" id="{5F876389-FBF8-503E-BBAC-1164163C47FD}"/>
              </a:ext>
            </a:extLst>
          </p:cNvPr>
          <p:cNvSpPr txBox="1"/>
          <p:nvPr userDrawn="1"/>
        </p:nvSpPr>
        <p:spPr>
          <a:xfrm>
            <a:off x="753775" y="1641600"/>
            <a:ext cx="3072600" cy="18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3371E7"/>
                </a:solidFill>
                <a:latin typeface="Poppins SemiBold"/>
                <a:ea typeface="Poppins SemiBold"/>
                <a:cs typeface="Poppins SemiBold"/>
                <a:sym typeface="Poppins SemiBold"/>
              </a:rPr>
              <a:t>Table of </a:t>
            </a:r>
            <a:endParaRPr sz="4000">
              <a:solidFill>
                <a:srgbClr val="3371E7"/>
              </a:solidFill>
              <a:latin typeface="Poppins SemiBold"/>
              <a:ea typeface="Poppins SemiBold"/>
              <a:cs typeface="Poppins SemiBold"/>
              <a:sym typeface="Poppins SemiBold"/>
            </a:endParaRPr>
          </a:p>
          <a:p>
            <a:pPr marL="0" lvl="0" indent="0" algn="l" rtl="0">
              <a:spcBef>
                <a:spcPts val="0"/>
              </a:spcBef>
              <a:spcAft>
                <a:spcPts val="0"/>
              </a:spcAft>
              <a:buNone/>
            </a:pPr>
            <a:r>
              <a:rPr lang="en" sz="4000">
                <a:solidFill>
                  <a:srgbClr val="3371E7"/>
                </a:solidFill>
                <a:latin typeface="Poppins SemiBold"/>
                <a:ea typeface="Poppins SemiBold"/>
                <a:cs typeface="Poppins SemiBold"/>
                <a:sym typeface="Poppins SemiBold"/>
              </a:rPr>
              <a:t>contents</a:t>
            </a:r>
            <a:endParaRPr sz="4000">
              <a:solidFill>
                <a:srgbClr val="3371E7"/>
              </a:solidFill>
              <a:latin typeface="Poppins SemiBold"/>
              <a:ea typeface="Poppins SemiBold"/>
              <a:cs typeface="Poppins SemiBold"/>
              <a:sym typeface="Poppins SemiBold"/>
            </a:endParaRPr>
          </a:p>
          <a:p>
            <a:pPr marL="0" lvl="0" indent="0" algn="l" rtl="0">
              <a:spcBef>
                <a:spcPts val="0"/>
              </a:spcBef>
              <a:spcAft>
                <a:spcPts val="0"/>
              </a:spcAft>
              <a:buNone/>
            </a:pPr>
            <a:endParaRPr sz="3400">
              <a:solidFill>
                <a:srgbClr val="3371E7"/>
              </a:solidFill>
              <a:latin typeface="Poppins"/>
              <a:ea typeface="Poppins"/>
              <a:cs typeface="Poppins"/>
              <a:sym typeface="Poppins"/>
            </a:endParaRPr>
          </a:p>
        </p:txBody>
      </p:sp>
    </p:spTree>
    <p:extLst>
      <p:ext uri="{BB962C8B-B14F-4D97-AF65-F5344CB8AC3E}">
        <p14:creationId xmlns:p14="http://schemas.microsoft.com/office/powerpoint/2010/main" val="178788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4" name="Rectangle 3">
            <a:extLst>
              <a:ext uri="{FF2B5EF4-FFF2-40B4-BE49-F238E27FC236}">
                <a16:creationId xmlns:a16="http://schemas.microsoft.com/office/drawing/2014/main" id="{5848A094-969E-48EF-A809-53A4995F59F5}"/>
              </a:ext>
            </a:extLst>
          </p:cNvPr>
          <p:cNvSpPr/>
          <p:nvPr userDrawn="1"/>
        </p:nvSpPr>
        <p:spPr>
          <a:xfrm>
            <a:off x="0" y="0"/>
            <a:ext cx="9144000" cy="5143500"/>
          </a:xfrm>
          <a:prstGeom prst="rect">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168B519F-C49A-345B-0697-A1E2F6CC2DA5}"/>
              </a:ext>
            </a:extLst>
          </p:cNvPr>
          <p:cNvSpPr>
            <a:spLocks noGrp="1"/>
          </p:cNvSpPr>
          <p:nvPr>
            <p:ph type="body" sz="quarter" idx="13"/>
          </p:nvPr>
        </p:nvSpPr>
        <p:spPr>
          <a:xfrm>
            <a:off x="197244" y="1550535"/>
            <a:ext cx="4742150" cy="1960562"/>
          </a:xfrm>
        </p:spPr>
        <p:txBody>
          <a:bodyPr>
            <a:noAutofit/>
          </a:bodyPr>
          <a:lstStyle>
            <a:lvl1pPr marL="114300" indent="0">
              <a:lnSpc>
                <a:spcPct val="100000"/>
              </a:lnSpc>
              <a:buNone/>
              <a:defRPr sz="4700" b="1">
                <a:solidFill>
                  <a:schemeClr val="bg1"/>
                </a:solidFill>
                <a:latin typeface="+mn-lt"/>
                <a:cs typeface="Poppins SemiBold" panose="00000700000000000000" pitchFamily="2" charset="0"/>
              </a:defRPr>
            </a:lvl1pPr>
          </a:lstStyle>
          <a:p>
            <a:pPr lvl="0"/>
            <a:r>
              <a:rPr lang="en-US"/>
              <a:t>Click to edit Master text styles</a:t>
            </a: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chemeClr val="bg1"/>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sp>
        <p:nvSpPr>
          <p:cNvPr id="6" name="Google Shape;110;p21">
            <a:extLst>
              <a:ext uri="{FF2B5EF4-FFF2-40B4-BE49-F238E27FC236}">
                <a16:creationId xmlns:a16="http://schemas.microsoft.com/office/drawing/2014/main" id="{3C3C8957-8E7B-83FC-230B-3E1D5820D7B1}"/>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chemeClr val="lt1"/>
                </a:solidFill>
                <a:latin typeface="+mn-lt"/>
                <a:ea typeface="Poppins SemiBold"/>
                <a:cs typeface="Poppins SemiBold"/>
                <a:sym typeface="Poppins SemiBold"/>
              </a:rPr>
              <a:t>Connecticut Public Health</a:t>
            </a:r>
            <a:endParaRPr sz="800" b="1">
              <a:solidFill>
                <a:schemeClr val="lt1"/>
              </a:solidFill>
              <a:latin typeface="+mn-lt"/>
              <a:ea typeface="Poppins SemiBold"/>
              <a:cs typeface="Poppins SemiBold"/>
              <a:sym typeface="Poppins SemiBold"/>
            </a:endParaRPr>
          </a:p>
        </p:txBody>
      </p:sp>
      <p:cxnSp>
        <p:nvCxnSpPr>
          <p:cNvPr id="7" name="Google Shape;111;p21">
            <a:extLst>
              <a:ext uri="{FF2B5EF4-FFF2-40B4-BE49-F238E27FC236}">
                <a16:creationId xmlns:a16="http://schemas.microsoft.com/office/drawing/2014/main" id="{9FCF6609-DB3B-1203-E242-DFBE647AEA98}"/>
              </a:ext>
            </a:extLst>
          </p:cNvPr>
          <p:cNvCxnSpPr/>
          <p:nvPr userDrawn="1"/>
        </p:nvCxnSpPr>
        <p:spPr>
          <a:xfrm rot="10800000">
            <a:off x="318600" y="4766180"/>
            <a:ext cx="85068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29144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mn-lt"/>
                <a:cs typeface="Poppins SemiBold" panose="00000700000000000000"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mn-lt"/>
                <a:cs typeface="Poppins" panose="00000500000000000000" pitchFamily="2"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mn-lt"/>
              </a:rPr>
              <a:pPr/>
              <a:t>‹#›</a:t>
            </a:fld>
            <a:endParaRPr lang="en" b="1">
              <a:latin typeface="+mn-lt"/>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reserve="1">
  <p:cSld name="Table/Chart PRIMAR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Arial" panose="020B0604020202020204" pitchFamily="34" charset="0"/>
                <a:cs typeface="Arial" panose="020B0604020202020204" pitchFamily="34" charset="0"/>
              </a:rPr>
              <a:pPr/>
              <a:t>‹#›</a:t>
            </a:fld>
            <a:endParaRPr lang="en" b="1">
              <a:latin typeface="Arial" panose="020B0604020202020204" pitchFamily="34" charset="0"/>
              <a:cs typeface="Arial" panose="020B0604020202020204" pitchFamily="34" charset="0"/>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Arial" panose="020B0604020202020204" pitchFamily="34" charset="0"/>
                <a:ea typeface="Poppins SemiBold"/>
                <a:cs typeface="Arial" panose="020B0604020202020204" pitchFamily="34" charset="0"/>
                <a:sym typeface="Poppins SemiBold"/>
              </a:rPr>
              <a:t>Connecticut Public Health</a:t>
            </a:r>
            <a:endParaRPr sz="800" b="1">
              <a:solidFill>
                <a:srgbClr val="3371E7"/>
              </a:solidFill>
              <a:latin typeface="Arial" panose="020B0604020202020204" pitchFamily="34" charset="0"/>
              <a:ea typeface="Poppins SemiBold"/>
              <a:cs typeface="Arial" panose="020B0604020202020204" pitchFamily="34" charset="0"/>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33726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6" name="Rectangle 5">
            <a:extLst>
              <a:ext uri="{FF2B5EF4-FFF2-40B4-BE49-F238E27FC236}">
                <a16:creationId xmlns:a16="http://schemas.microsoft.com/office/drawing/2014/main" id="{A9A94F52-EB2B-B93C-5AF1-E5F25B1B56C0}"/>
              </a:ext>
            </a:extLst>
          </p:cNvPr>
          <p:cNvSpPr/>
          <p:nvPr userDrawn="1"/>
        </p:nvSpPr>
        <p:spPr>
          <a:xfrm>
            <a:off x="0" y="-8164"/>
            <a:ext cx="9144000" cy="5143500"/>
          </a:xfrm>
          <a:prstGeom prst="rect">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0;p2"/>
          <p:cNvSpPr txBox="1">
            <a:spLocks noGrp="1"/>
          </p:cNvSpPr>
          <p:nvPr>
            <p:ph type="ctrTitle"/>
          </p:nvPr>
        </p:nvSpPr>
        <p:spPr>
          <a:xfrm>
            <a:off x="4972041" y="2280056"/>
            <a:ext cx="3632262" cy="567175"/>
          </a:xfrm>
          <a:prstGeom prst="rect">
            <a:avLst/>
          </a:prstGeom>
        </p:spPr>
        <p:txBody>
          <a:bodyPr spcFirstLastPara="1" wrap="square" lIns="0" tIns="0" rIns="0" bIns="0" anchor="b" anchorCtr="0">
            <a:noAutofit/>
          </a:bodyPr>
          <a:lstStyle>
            <a:lvl1pPr lvl="0" algn="l">
              <a:spcBef>
                <a:spcPts val="0"/>
              </a:spcBef>
              <a:spcAft>
                <a:spcPts val="0"/>
              </a:spcAft>
              <a:buSzPts val="5200"/>
              <a:buNone/>
              <a:defRPr sz="2800" b="1">
                <a:solidFill>
                  <a:schemeClr val="bg1"/>
                </a:solidFill>
                <a:latin typeface="+mn-lt"/>
                <a:cs typeface="Poppins SemiBold" panose="00000700000000000000" pitchFamily="2"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en-US"/>
              <a:t>Click to edit Master title style</a:t>
            </a:r>
            <a:endParaRPr/>
          </a:p>
        </p:txBody>
      </p:sp>
      <p:sp>
        <p:nvSpPr>
          <p:cNvPr id="11" name="Google Shape;11;p2"/>
          <p:cNvSpPr txBox="1">
            <a:spLocks noGrp="1"/>
          </p:cNvSpPr>
          <p:nvPr>
            <p:ph type="subTitle" idx="1"/>
          </p:nvPr>
        </p:nvSpPr>
        <p:spPr>
          <a:xfrm>
            <a:off x="4874072" y="2862288"/>
            <a:ext cx="3876587" cy="393600"/>
          </a:xfrm>
          <a:prstGeom prst="rect">
            <a:avLst/>
          </a:prstGeom>
        </p:spPr>
        <p:txBody>
          <a:bodyPr spcFirstLastPara="1" wrap="square" lIns="0" tIns="0" rIns="0" bIns="0" anchor="t" anchorCtr="0">
            <a:noAutofit/>
          </a:bodyPr>
          <a:lstStyle>
            <a:lvl1pPr lvl="0" algn="l">
              <a:lnSpc>
                <a:spcPct val="100000"/>
              </a:lnSpc>
              <a:spcBef>
                <a:spcPts val="0"/>
              </a:spcBef>
              <a:spcAft>
                <a:spcPts val="0"/>
              </a:spcAft>
              <a:buSzPts val="2800"/>
              <a:buNone/>
              <a:defRPr sz="1500">
                <a:solidFill>
                  <a:schemeClr val="bg1"/>
                </a:solidFill>
                <a:latin typeface="+mn-lt"/>
                <a:cs typeface="Poppins" panose="00000500000000000000" pitchFamily="2"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a:t>Click to edit Master subtitle style</a:t>
            </a:r>
            <a:endParaRPr/>
          </a:p>
        </p:txBody>
      </p:sp>
      <p:pic>
        <p:nvPicPr>
          <p:cNvPr id="7" name="Google Shape;86;p18">
            <a:extLst>
              <a:ext uri="{FF2B5EF4-FFF2-40B4-BE49-F238E27FC236}">
                <a16:creationId xmlns:a16="http://schemas.microsoft.com/office/drawing/2014/main" id="{FB26CCDB-852D-C193-08EA-51D84E08A3DA}"/>
              </a:ext>
            </a:extLst>
          </p:cNvPr>
          <p:cNvPicPr preferRelativeResize="0"/>
          <p:nvPr userDrawn="1"/>
        </p:nvPicPr>
        <p:blipFill>
          <a:blip r:embed="rId2">
            <a:alphaModFix/>
          </a:blip>
          <a:stretch>
            <a:fillRect/>
          </a:stretch>
        </p:blipFill>
        <p:spPr>
          <a:xfrm>
            <a:off x="826041" y="2139089"/>
            <a:ext cx="3222789" cy="829325"/>
          </a:xfrm>
          <a:prstGeom prst="rect">
            <a:avLst/>
          </a:prstGeom>
          <a:noFill/>
          <a:ln>
            <a:noFill/>
          </a:ln>
        </p:spPr>
      </p:pic>
      <p:cxnSp>
        <p:nvCxnSpPr>
          <p:cNvPr id="8" name="Google Shape;87;p18">
            <a:extLst>
              <a:ext uri="{FF2B5EF4-FFF2-40B4-BE49-F238E27FC236}">
                <a16:creationId xmlns:a16="http://schemas.microsoft.com/office/drawing/2014/main" id="{A55AE34A-EF13-0F74-EAE5-4B588DA93502}"/>
              </a:ext>
            </a:extLst>
          </p:cNvPr>
          <p:cNvCxnSpPr/>
          <p:nvPr userDrawn="1"/>
        </p:nvCxnSpPr>
        <p:spPr>
          <a:xfrm>
            <a:off x="4539144" y="1904997"/>
            <a:ext cx="0" cy="129750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46762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reserve="1">
  <p:cSld name="Table/Chart SECONDAR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Arial" panose="020B0604020202020204" pitchFamily="34" charset="0"/>
                <a:cs typeface="Arial" panose="020B0604020202020204" pitchFamily="34" charset="0"/>
              </a:rPr>
              <a:pPr/>
              <a:t>‹#›</a:t>
            </a:fld>
            <a:endParaRPr lang="en" b="1">
              <a:latin typeface="Arial" panose="020B0604020202020204" pitchFamily="34" charset="0"/>
              <a:cs typeface="Arial" panose="020B0604020202020204" pitchFamily="34" charset="0"/>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Arial" panose="020B0604020202020204" pitchFamily="34" charset="0"/>
                <a:ea typeface="Poppins SemiBold"/>
                <a:cs typeface="Arial" panose="020B0604020202020204" pitchFamily="34" charset="0"/>
                <a:sym typeface="Poppins SemiBold"/>
              </a:rPr>
              <a:t>Connecticut Public Health</a:t>
            </a:r>
            <a:endParaRPr sz="800" b="1">
              <a:solidFill>
                <a:srgbClr val="3371E7"/>
              </a:solidFill>
              <a:latin typeface="Arial" panose="020B0604020202020204" pitchFamily="34" charset="0"/>
              <a:ea typeface="Poppins SemiBold"/>
              <a:cs typeface="Arial" panose="020B0604020202020204" pitchFamily="34" charset="0"/>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963692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65" r:id="rId2"/>
    <p:sldLayoutId id="2147483666" r:id="rId3"/>
    <p:sldLayoutId id="2147483650" r:id="rId4"/>
    <p:sldLayoutId id="2147483667" r:id="rId5"/>
    <p:sldLayoutId id="2147483670" r:id="rId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B8D10-F7D1-63AF-38CE-91AA453EDFE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A9D68A-AFD2-8523-14E5-F98196B3D41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5AF4D-C85B-DA95-993E-A2EEC072FC5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28BAFCAD-17AB-4C47-82DE-A33E6B576C44}" type="datetimeFigureOut">
              <a:rPr lang="en-US" smtClean="0"/>
              <a:t>2/18/2025</a:t>
            </a:fld>
            <a:endParaRPr lang="en-US"/>
          </a:p>
        </p:txBody>
      </p:sp>
      <p:sp>
        <p:nvSpPr>
          <p:cNvPr id="5" name="Footer Placeholder 4">
            <a:extLst>
              <a:ext uri="{FF2B5EF4-FFF2-40B4-BE49-F238E27FC236}">
                <a16:creationId xmlns:a16="http://schemas.microsoft.com/office/drawing/2014/main" id="{4D9DF70F-8C89-1F9D-EEB7-D8B4FB69B3B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7D42C0-0145-DE59-37FA-7C3C53142F0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6D351006-C151-47CD-8140-09E45284C956}" type="slidenum">
              <a:rPr lang="en-US" smtClean="0"/>
              <a:t>‹#›</a:t>
            </a:fld>
            <a:endParaRPr lang="en-US"/>
          </a:p>
        </p:txBody>
      </p:sp>
    </p:spTree>
    <p:extLst>
      <p:ext uri="{BB962C8B-B14F-4D97-AF65-F5344CB8AC3E}">
        <p14:creationId xmlns:p14="http://schemas.microsoft.com/office/powerpoint/2010/main" val="1506077720"/>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90D80-2697-D81C-9E5F-0F2FC8B672A8}"/>
              </a:ext>
            </a:extLst>
          </p:cNvPr>
          <p:cNvSpPr>
            <a:spLocks noGrp="1"/>
          </p:cNvSpPr>
          <p:nvPr>
            <p:ph type="title"/>
          </p:nvPr>
        </p:nvSpPr>
        <p:spPr>
          <a:xfrm>
            <a:off x="4785633" y="2817784"/>
            <a:ext cx="3902534" cy="698486"/>
          </a:xfrm>
        </p:spPr>
        <p:txBody>
          <a:bodyPr>
            <a:noAutofit/>
          </a:bodyPr>
          <a:lstStyle/>
          <a:p>
            <a:r>
              <a:rPr lang="en-US" dirty="0" err="1"/>
              <a:t>PrEP</a:t>
            </a:r>
            <a:r>
              <a:rPr lang="en-US" dirty="0"/>
              <a:t> Data Update</a:t>
            </a:r>
            <a:br>
              <a:rPr lang="en-US" dirty="0"/>
            </a:br>
            <a:endParaRPr lang="en-US" dirty="0">
              <a:solidFill>
                <a:srgbClr val="3370E8"/>
              </a:solidFill>
            </a:endParaRPr>
          </a:p>
        </p:txBody>
      </p:sp>
      <p:sp>
        <p:nvSpPr>
          <p:cNvPr id="18" name="Slide Number Placeholder 17">
            <a:extLst>
              <a:ext uri="{FF2B5EF4-FFF2-40B4-BE49-F238E27FC236}">
                <a16:creationId xmlns:a16="http://schemas.microsoft.com/office/drawing/2014/main" id="{5584BAFC-EA23-4079-ACF3-FE7AF48C9623}"/>
              </a:ext>
            </a:extLst>
          </p:cNvPr>
          <p:cNvSpPr>
            <a:spLocks noGrp="1"/>
          </p:cNvSpPr>
          <p:nvPr>
            <p:ph type="sldNum" idx="12"/>
          </p:nvPr>
        </p:nvSpPr>
        <p:spPr>
          <a:xfrm>
            <a:off x="8358162" y="4810169"/>
            <a:ext cx="548700" cy="227190"/>
          </a:xfrm>
        </p:spPr>
        <p:txBody>
          <a:bodyPr/>
          <a:lstStyle/>
          <a:p>
            <a:fld id="{00000000-1234-1234-1234-123412341234}" type="slidenum">
              <a:rPr lang="en" smtClean="0"/>
              <a:pPr/>
              <a:t>1</a:t>
            </a:fld>
            <a:endParaRPr lang="en"/>
          </a:p>
        </p:txBody>
      </p:sp>
      <p:sp>
        <p:nvSpPr>
          <p:cNvPr id="5" name="Text Placeholder 4">
            <a:extLst>
              <a:ext uri="{FF2B5EF4-FFF2-40B4-BE49-F238E27FC236}">
                <a16:creationId xmlns:a16="http://schemas.microsoft.com/office/drawing/2014/main" id="{72026047-1C97-E3D7-B814-CD5F4F00A852}"/>
              </a:ext>
            </a:extLst>
          </p:cNvPr>
          <p:cNvSpPr>
            <a:spLocks noGrp="1"/>
          </p:cNvSpPr>
          <p:nvPr>
            <p:ph type="body" sz="quarter" idx="13"/>
          </p:nvPr>
        </p:nvSpPr>
        <p:spPr>
          <a:xfrm>
            <a:off x="4785633" y="1951036"/>
            <a:ext cx="1868488" cy="257175"/>
          </a:xfrm>
        </p:spPr>
        <p:txBody>
          <a:bodyPr/>
          <a:lstStyle/>
          <a:p>
            <a:r>
              <a:rPr lang="en-US">
                <a:solidFill>
                  <a:srgbClr val="3370E8"/>
                </a:solidFill>
              </a:rPr>
              <a:t>February 19, </a:t>
            </a:r>
            <a:r>
              <a:rPr lang="en-US" dirty="0">
                <a:solidFill>
                  <a:srgbClr val="3370E8"/>
                </a:solidFill>
              </a:rPr>
              <a:t>2025</a:t>
            </a:r>
          </a:p>
        </p:txBody>
      </p:sp>
    </p:spTree>
    <p:extLst>
      <p:ext uri="{BB962C8B-B14F-4D97-AF65-F5344CB8AC3E}">
        <p14:creationId xmlns:p14="http://schemas.microsoft.com/office/powerpoint/2010/main" val="518161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7F503-FC1C-5AEF-0F77-C7219F11AD3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865BC19-DAF6-E180-7823-074F774F7F48}"/>
              </a:ext>
            </a:extLst>
          </p:cNvPr>
          <p:cNvSpPr>
            <a:spLocks noGrp="1"/>
          </p:cNvSpPr>
          <p:nvPr>
            <p:ph type="body" sz="quarter" idx="13"/>
          </p:nvPr>
        </p:nvSpPr>
        <p:spPr>
          <a:xfrm>
            <a:off x="210307" y="1132523"/>
            <a:ext cx="4742150" cy="1960562"/>
          </a:xfrm>
        </p:spPr>
        <p:txBody>
          <a:bodyPr/>
          <a:lstStyle/>
          <a:p>
            <a:r>
              <a:rPr lang="en-US" sz="4400">
                <a:sym typeface="Poppins SemiBold"/>
              </a:rPr>
              <a:t>People Referred to a PrEP Provider, </a:t>
            </a:r>
          </a:p>
          <a:p>
            <a:r>
              <a:rPr lang="en-US" sz="1800">
                <a:sym typeface="Poppins SemiBold"/>
              </a:rPr>
              <a:t>Jan 1, 2021, to Nov 15, 2024</a:t>
            </a:r>
            <a:endParaRPr lang="en-US" sz="1800"/>
          </a:p>
          <a:p>
            <a:endParaRPr lang="en-US"/>
          </a:p>
        </p:txBody>
      </p:sp>
      <p:sp>
        <p:nvSpPr>
          <p:cNvPr id="12" name="Slide Number Placeholder 11">
            <a:extLst>
              <a:ext uri="{FF2B5EF4-FFF2-40B4-BE49-F238E27FC236}">
                <a16:creationId xmlns:a16="http://schemas.microsoft.com/office/drawing/2014/main" id="{F51443AE-A804-9B3D-066D-C8B786ED9E0E}"/>
              </a:ext>
            </a:extLst>
          </p:cNvPr>
          <p:cNvSpPr>
            <a:spLocks noGrp="1"/>
          </p:cNvSpPr>
          <p:nvPr>
            <p:ph type="sldNum" idx="12"/>
          </p:nvPr>
        </p:nvSpPr>
        <p:spPr>
          <a:xfrm>
            <a:off x="8358162" y="4810169"/>
            <a:ext cx="548700" cy="227190"/>
          </a:xfrm>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940039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F7E0D-1B68-CCBF-899A-6A5FFFB8DE6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24F550B-3B93-AAF3-1BD4-6C240D1A826F}"/>
              </a:ext>
            </a:extLst>
          </p:cNvPr>
          <p:cNvSpPr txBox="1"/>
          <p:nvPr/>
        </p:nvSpPr>
        <p:spPr>
          <a:xfrm>
            <a:off x="436051" y="143690"/>
            <a:ext cx="8432886" cy="338554"/>
          </a:xfrm>
          <a:prstGeom prst="rect">
            <a:avLst/>
          </a:prstGeom>
          <a:noFill/>
        </p:spPr>
        <p:txBody>
          <a:bodyPr wrap="square" rtlCol="0">
            <a:spAutoFit/>
          </a:bodyPr>
          <a:lstStyle/>
          <a:p>
            <a:r>
              <a:rPr lang="en-US" sz="1600" b="1" dirty="0"/>
              <a:t>Number of people referred to a </a:t>
            </a:r>
            <a:r>
              <a:rPr lang="en-US" sz="1600" b="1" dirty="0" err="1"/>
              <a:t>PrEP</a:t>
            </a:r>
            <a:r>
              <a:rPr lang="en-US" sz="1600" b="1" dirty="0"/>
              <a:t> provider, Jan 1, 2021 to Nov 15, 2024; </a:t>
            </a:r>
            <a:r>
              <a:rPr lang="en-US" sz="1600" b="1" u="sng" dirty="0"/>
              <a:t>n= 13,670</a:t>
            </a:r>
          </a:p>
        </p:txBody>
      </p:sp>
      <p:pic>
        <p:nvPicPr>
          <p:cNvPr id="6" name="Picture 5">
            <a:extLst>
              <a:ext uri="{FF2B5EF4-FFF2-40B4-BE49-F238E27FC236}">
                <a16:creationId xmlns:a16="http://schemas.microsoft.com/office/drawing/2014/main" id="{A8A50AF7-FF04-83D5-C916-6AA852C04A34}"/>
              </a:ext>
            </a:extLst>
          </p:cNvPr>
          <p:cNvPicPr>
            <a:picLocks noChangeAspect="1"/>
          </p:cNvPicPr>
          <p:nvPr/>
        </p:nvPicPr>
        <p:blipFill>
          <a:blip r:embed="rId2"/>
          <a:stretch>
            <a:fillRect/>
          </a:stretch>
        </p:blipFill>
        <p:spPr>
          <a:xfrm>
            <a:off x="436051" y="2796392"/>
            <a:ext cx="3609758" cy="1938738"/>
          </a:xfrm>
          <a:prstGeom prst="rect">
            <a:avLst/>
          </a:prstGeom>
        </p:spPr>
      </p:pic>
      <p:pic>
        <p:nvPicPr>
          <p:cNvPr id="8" name="Picture 7">
            <a:extLst>
              <a:ext uri="{FF2B5EF4-FFF2-40B4-BE49-F238E27FC236}">
                <a16:creationId xmlns:a16="http://schemas.microsoft.com/office/drawing/2014/main" id="{2909A92E-0242-4FC2-4FB0-AE9F98B1B725}"/>
              </a:ext>
            </a:extLst>
          </p:cNvPr>
          <p:cNvPicPr>
            <a:picLocks noChangeAspect="1"/>
          </p:cNvPicPr>
          <p:nvPr/>
        </p:nvPicPr>
        <p:blipFill>
          <a:blip r:embed="rId3"/>
          <a:stretch>
            <a:fillRect/>
          </a:stretch>
        </p:blipFill>
        <p:spPr>
          <a:xfrm>
            <a:off x="4285741" y="2796392"/>
            <a:ext cx="3469638" cy="1938738"/>
          </a:xfrm>
          <a:prstGeom prst="rect">
            <a:avLst/>
          </a:prstGeom>
        </p:spPr>
      </p:pic>
      <p:pic>
        <p:nvPicPr>
          <p:cNvPr id="4" name="Picture 3">
            <a:extLst>
              <a:ext uri="{FF2B5EF4-FFF2-40B4-BE49-F238E27FC236}">
                <a16:creationId xmlns:a16="http://schemas.microsoft.com/office/drawing/2014/main" id="{93BB4F27-0EF5-BD0B-76EA-8C40A1AAAA2C}"/>
              </a:ext>
            </a:extLst>
          </p:cNvPr>
          <p:cNvPicPr>
            <a:picLocks noChangeAspect="1"/>
          </p:cNvPicPr>
          <p:nvPr/>
        </p:nvPicPr>
        <p:blipFill>
          <a:blip r:embed="rId4"/>
          <a:stretch>
            <a:fillRect/>
          </a:stretch>
        </p:blipFill>
        <p:spPr>
          <a:xfrm>
            <a:off x="4290204" y="603939"/>
            <a:ext cx="3464226" cy="2048595"/>
          </a:xfrm>
          <a:prstGeom prst="rect">
            <a:avLst/>
          </a:prstGeom>
        </p:spPr>
      </p:pic>
      <p:pic>
        <p:nvPicPr>
          <p:cNvPr id="9" name="Picture 8">
            <a:extLst>
              <a:ext uri="{FF2B5EF4-FFF2-40B4-BE49-F238E27FC236}">
                <a16:creationId xmlns:a16="http://schemas.microsoft.com/office/drawing/2014/main" id="{33746951-BFF8-7970-7BB8-C10FF5E5F8E6}"/>
              </a:ext>
            </a:extLst>
          </p:cNvPr>
          <p:cNvPicPr>
            <a:picLocks noChangeAspect="1"/>
          </p:cNvPicPr>
          <p:nvPr/>
        </p:nvPicPr>
        <p:blipFill>
          <a:blip r:embed="rId5"/>
          <a:stretch>
            <a:fillRect/>
          </a:stretch>
        </p:blipFill>
        <p:spPr>
          <a:xfrm>
            <a:off x="435544" y="609780"/>
            <a:ext cx="3603865" cy="2058479"/>
          </a:xfrm>
          <a:prstGeom prst="rect">
            <a:avLst/>
          </a:prstGeom>
        </p:spPr>
      </p:pic>
    </p:spTree>
    <p:extLst>
      <p:ext uri="{BB962C8B-B14F-4D97-AF65-F5344CB8AC3E}">
        <p14:creationId xmlns:p14="http://schemas.microsoft.com/office/powerpoint/2010/main" val="66947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98AE9EC-CB07-1F2B-57AE-58F75C972DA3}"/>
              </a:ext>
            </a:extLst>
          </p:cNvPr>
          <p:cNvSpPr>
            <a:spLocks noGrp="1"/>
          </p:cNvSpPr>
          <p:nvPr>
            <p:ph type="body" sz="quarter" idx="13"/>
          </p:nvPr>
        </p:nvSpPr>
        <p:spPr/>
        <p:txBody>
          <a:bodyPr/>
          <a:lstStyle/>
          <a:p>
            <a:r>
              <a:rPr lang="en-US"/>
              <a:t>AIDSVu PrEP Data </a:t>
            </a:r>
          </a:p>
        </p:txBody>
      </p:sp>
    </p:spTree>
    <p:extLst>
      <p:ext uri="{BB962C8B-B14F-4D97-AF65-F5344CB8AC3E}">
        <p14:creationId xmlns:p14="http://schemas.microsoft.com/office/powerpoint/2010/main" val="2781521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DB9BFA-C589-1DF9-742A-0DB339557B8A}"/>
              </a:ext>
            </a:extLst>
          </p:cNvPr>
          <p:cNvSpPr txBox="1"/>
          <p:nvPr/>
        </p:nvSpPr>
        <p:spPr>
          <a:xfrm>
            <a:off x="436051" y="143690"/>
            <a:ext cx="8271896" cy="338554"/>
          </a:xfrm>
          <a:prstGeom prst="rect">
            <a:avLst/>
          </a:prstGeom>
          <a:noFill/>
        </p:spPr>
        <p:txBody>
          <a:bodyPr wrap="square" rtlCol="0">
            <a:spAutoFit/>
          </a:bodyPr>
          <a:lstStyle/>
          <a:p>
            <a:r>
              <a:rPr lang="en-US" sz="1600" b="1"/>
              <a:t>Prevention &amp; Testing in Connecticut, AIDSVu, 2023</a:t>
            </a:r>
          </a:p>
        </p:txBody>
      </p:sp>
      <p:sp>
        <p:nvSpPr>
          <p:cNvPr id="6" name="TextBox 5">
            <a:extLst>
              <a:ext uri="{FF2B5EF4-FFF2-40B4-BE49-F238E27FC236}">
                <a16:creationId xmlns:a16="http://schemas.microsoft.com/office/drawing/2014/main" id="{CE163A1B-2C88-2929-C59B-DAF8EB2BE101}"/>
              </a:ext>
            </a:extLst>
          </p:cNvPr>
          <p:cNvSpPr txBox="1"/>
          <p:nvPr/>
        </p:nvSpPr>
        <p:spPr>
          <a:xfrm>
            <a:off x="353961" y="688258"/>
            <a:ext cx="8353986" cy="3888244"/>
          </a:xfrm>
          <a:prstGeom prst="rect">
            <a:avLst/>
          </a:prstGeom>
          <a:noFill/>
        </p:spPr>
        <p:txBody>
          <a:bodyPr wrap="square" lIns="91440" tIns="45720" rIns="91440" bIns="45720" rtlCol="0" anchor="t">
            <a:spAutoFit/>
          </a:bodyPr>
          <a:lstStyle/>
          <a:p>
            <a:pPr algn="l"/>
            <a:r>
              <a:rPr lang="en-US" sz="1800" b="1" i="0" dirty="0">
                <a:effectLst/>
                <a:latin typeface="HCo Whitney"/>
              </a:rPr>
              <a:t>Overview</a:t>
            </a:r>
          </a:p>
          <a:p>
            <a:pPr algn="l"/>
            <a:endParaRPr lang="en-US" sz="1800" b="1" i="0">
              <a:effectLst/>
              <a:latin typeface="HCo Whitney"/>
            </a:endParaRPr>
          </a:p>
          <a:p>
            <a:pPr algn="l">
              <a:lnSpc>
                <a:spcPts val="1575"/>
              </a:lnSpc>
            </a:pPr>
            <a:r>
              <a:rPr lang="en-US" sz="1500" b="0" i="0" dirty="0">
                <a:solidFill>
                  <a:srgbClr val="000000"/>
                </a:solidFill>
                <a:effectLst/>
                <a:latin typeface="+mn-lt"/>
              </a:rPr>
              <a:t>Preventing HIV is possible thanks to diverse strategies that are becoming more widely available. Use of preventative HIV medication and increased testing have proven effective in reducing new cases.</a:t>
            </a:r>
          </a:p>
          <a:p>
            <a:pPr algn="l">
              <a:lnSpc>
                <a:spcPts val="1575"/>
              </a:lnSpc>
            </a:pPr>
            <a:endParaRPr lang="en-US" sz="1500" b="0" i="0">
              <a:solidFill>
                <a:srgbClr val="000000"/>
              </a:solidFill>
              <a:effectLst/>
              <a:latin typeface="+mn-lt"/>
            </a:endParaRPr>
          </a:p>
          <a:p>
            <a:pPr algn="l">
              <a:lnSpc>
                <a:spcPts val="1575"/>
              </a:lnSpc>
            </a:pPr>
            <a:r>
              <a:rPr lang="en-US" sz="1500" b="0" i="0" dirty="0">
                <a:solidFill>
                  <a:srgbClr val="000000"/>
                </a:solidFill>
                <a:effectLst/>
                <a:latin typeface="+mn-lt"/>
              </a:rPr>
              <a:t>The following summarizes prevention strategies and outcomes in </a:t>
            </a:r>
            <a:r>
              <a:rPr lang="en-US" sz="1500" b="1" i="0" dirty="0">
                <a:solidFill>
                  <a:srgbClr val="000000"/>
                </a:solidFill>
                <a:effectLst/>
                <a:latin typeface="+mn-lt"/>
              </a:rPr>
              <a:t>Connecticut</a:t>
            </a:r>
            <a:r>
              <a:rPr lang="en-US" sz="1500" b="0" i="0" dirty="0">
                <a:solidFill>
                  <a:srgbClr val="000000"/>
                </a:solidFill>
                <a:effectLst/>
                <a:latin typeface="+mn-lt"/>
              </a:rPr>
              <a:t>:</a:t>
            </a:r>
          </a:p>
          <a:p>
            <a:pPr algn="l">
              <a:lnSpc>
                <a:spcPts val="1575"/>
              </a:lnSpc>
            </a:pPr>
            <a:endParaRPr lang="en-US" sz="1500" b="0" i="0">
              <a:solidFill>
                <a:srgbClr val="000000"/>
              </a:solidFill>
              <a:effectLst/>
              <a:latin typeface="+mn-lt"/>
            </a:endParaRPr>
          </a:p>
          <a:p>
            <a:pPr marL="285750" indent="-285750" algn="l">
              <a:lnSpc>
                <a:spcPts val="1350"/>
              </a:lnSpc>
              <a:buFont typeface="Arial" panose="020B0604020202020204" pitchFamily="34" charset="0"/>
              <a:buChar char="•"/>
            </a:pPr>
            <a:r>
              <a:rPr lang="en-US" sz="1500" b="1" i="0" cap="all" dirty="0">
                <a:solidFill>
                  <a:srgbClr val="00954E"/>
                </a:solidFill>
                <a:effectLst/>
                <a:latin typeface="+mn-lt"/>
              </a:rPr>
              <a:t>Pre-Exposure Prophylaxis (</a:t>
            </a:r>
            <a:r>
              <a:rPr lang="en-US" sz="1500" b="1" cap="all" err="1">
                <a:solidFill>
                  <a:srgbClr val="00954E"/>
                </a:solidFill>
                <a:latin typeface="+mn-lt"/>
              </a:rPr>
              <a:t>P</a:t>
            </a:r>
            <a:r>
              <a:rPr lang="en-US" sz="1500" b="1" err="1">
                <a:solidFill>
                  <a:srgbClr val="00954E"/>
                </a:solidFill>
                <a:latin typeface="+mn-lt"/>
              </a:rPr>
              <a:t>r</a:t>
            </a:r>
            <a:r>
              <a:rPr lang="en-US" sz="1500" b="1" cap="all" err="1">
                <a:solidFill>
                  <a:srgbClr val="00954E"/>
                </a:solidFill>
                <a:latin typeface="+mn-lt"/>
              </a:rPr>
              <a:t>EP</a:t>
            </a:r>
            <a:r>
              <a:rPr lang="en-US" sz="1500" b="1" i="0" cap="all" dirty="0">
                <a:solidFill>
                  <a:srgbClr val="00B050"/>
                </a:solidFill>
                <a:effectLst/>
                <a:latin typeface="+mn-lt"/>
              </a:rPr>
              <a:t>)</a:t>
            </a:r>
            <a:r>
              <a:rPr lang="en-US" sz="1500" b="1" cap="all" dirty="0">
                <a:solidFill>
                  <a:srgbClr val="00B050"/>
                </a:solidFill>
                <a:latin typeface="+mn-lt"/>
              </a:rPr>
              <a:t>=</a:t>
            </a:r>
            <a:r>
              <a:rPr lang="en-US" sz="1500" b="1" cap="all" dirty="0">
                <a:latin typeface="+mn-lt"/>
              </a:rPr>
              <a:t> </a:t>
            </a:r>
            <a:r>
              <a:rPr lang="en-US" sz="1500" b="1" i="0" dirty="0">
                <a:solidFill>
                  <a:srgbClr val="00954E"/>
                </a:solidFill>
                <a:effectLst/>
                <a:latin typeface="+mn-lt"/>
              </a:rPr>
              <a:t>152 </a:t>
            </a:r>
            <a:r>
              <a:rPr lang="en-US" sz="1500" b="0" i="0" dirty="0">
                <a:solidFill>
                  <a:srgbClr val="00954E"/>
                </a:solidFill>
                <a:effectLst/>
                <a:latin typeface="+mn-lt"/>
              </a:rPr>
              <a:t>users/100K</a:t>
            </a:r>
            <a:endParaRPr lang="en-US" sz="1500" b="1" i="0" dirty="0">
              <a:solidFill>
                <a:srgbClr val="00954E"/>
              </a:solidFill>
              <a:effectLst/>
              <a:latin typeface="+mn-lt"/>
            </a:endParaRPr>
          </a:p>
          <a:p>
            <a:pPr indent="285750" algn="l">
              <a:lnSpc>
                <a:spcPts val="1350"/>
              </a:lnSpc>
            </a:pPr>
            <a:r>
              <a:rPr lang="en-US" sz="1500" b="0" i="0" dirty="0">
                <a:solidFill>
                  <a:srgbClr val="000000"/>
                </a:solidFill>
                <a:effectLst/>
                <a:latin typeface="+mn-lt"/>
              </a:rPr>
              <a:t>4,743 people received </a:t>
            </a:r>
            <a:r>
              <a:rPr lang="en-US" sz="1500" b="0" i="0" dirty="0" err="1">
                <a:solidFill>
                  <a:srgbClr val="000000"/>
                </a:solidFill>
                <a:effectLst/>
                <a:latin typeface="+mn-lt"/>
              </a:rPr>
              <a:t>PrEP</a:t>
            </a:r>
            <a:r>
              <a:rPr lang="en-US" sz="1500" b="0" i="0" dirty="0">
                <a:solidFill>
                  <a:srgbClr val="000000"/>
                </a:solidFill>
                <a:effectLst/>
                <a:latin typeface="+mn-lt"/>
              </a:rPr>
              <a:t> to reduce the chances of getting HIV in 2023</a:t>
            </a:r>
          </a:p>
          <a:p>
            <a:pPr algn="l">
              <a:lnSpc>
                <a:spcPts val="1350"/>
              </a:lnSpc>
            </a:pPr>
            <a:endParaRPr lang="en-US" sz="1500" b="0" i="0">
              <a:solidFill>
                <a:srgbClr val="000000"/>
              </a:solidFill>
              <a:effectLst/>
              <a:latin typeface="+mn-lt"/>
            </a:endParaRPr>
          </a:p>
          <a:p>
            <a:pPr marL="285750" indent="-285750" algn="l">
              <a:lnSpc>
                <a:spcPts val="1350"/>
              </a:lnSpc>
              <a:buFont typeface="Arial" panose="020B0604020202020204" pitchFamily="34" charset="0"/>
              <a:buChar char="•"/>
            </a:pPr>
            <a:r>
              <a:rPr lang="en-US" sz="1500" b="1" i="0" cap="all" err="1">
                <a:solidFill>
                  <a:srgbClr val="56AEA6"/>
                </a:solidFill>
                <a:effectLst/>
                <a:latin typeface="+mn-lt"/>
              </a:rPr>
              <a:t>P</a:t>
            </a:r>
            <a:r>
              <a:rPr lang="en-US" sz="1500" b="1" i="0" err="1">
                <a:solidFill>
                  <a:srgbClr val="56AEA6"/>
                </a:solidFill>
                <a:effectLst/>
                <a:latin typeface="+mn-lt"/>
              </a:rPr>
              <a:t>r</a:t>
            </a:r>
            <a:r>
              <a:rPr lang="en-US" sz="1500" b="1" i="0" cap="all" err="1">
                <a:solidFill>
                  <a:srgbClr val="56AEA6"/>
                </a:solidFill>
                <a:effectLst/>
                <a:latin typeface="+mn-lt"/>
              </a:rPr>
              <a:t>EP</a:t>
            </a:r>
            <a:r>
              <a:rPr lang="en-US" sz="1500" b="1" i="0" cap="all" dirty="0">
                <a:solidFill>
                  <a:srgbClr val="56AEA6"/>
                </a:solidFill>
                <a:effectLst/>
                <a:latin typeface="+mn-lt"/>
              </a:rPr>
              <a:t>-to-Need Ratio (</a:t>
            </a:r>
            <a:r>
              <a:rPr lang="en-US" sz="1500" b="1" i="0" cap="all" err="1">
                <a:solidFill>
                  <a:srgbClr val="56AEA6"/>
                </a:solidFill>
                <a:effectLst/>
                <a:latin typeface="+mn-lt"/>
              </a:rPr>
              <a:t>P</a:t>
            </a:r>
            <a:r>
              <a:rPr lang="en-US" sz="1500" b="1" i="0" err="1">
                <a:solidFill>
                  <a:srgbClr val="56AEA6"/>
                </a:solidFill>
                <a:effectLst/>
                <a:latin typeface="+mn-lt"/>
              </a:rPr>
              <a:t>n</a:t>
            </a:r>
            <a:r>
              <a:rPr lang="en-US" sz="1500" b="1" i="0" cap="all" err="1">
                <a:solidFill>
                  <a:srgbClr val="56AEA6"/>
                </a:solidFill>
                <a:effectLst/>
                <a:latin typeface="+mn-lt"/>
              </a:rPr>
              <a:t>R</a:t>
            </a:r>
            <a:r>
              <a:rPr lang="en-US" sz="1500" b="1" i="0" cap="all" dirty="0">
                <a:solidFill>
                  <a:srgbClr val="56AEA6"/>
                </a:solidFill>
                <a:effectLst/>
                <a:latin typeface="+mn-lt"/>
              </a:rPr>
              <a:t>)= </a:t>
            </a:r>
            <a:r>
              <a:rPr lang="en-US" sz="1500" b="1" i="0" dirty="0">
                <a:solidFill>
                  <a:srgbClr val="56AEA6"/>
                </a:solidFill>
                <a:effectLst/>
                <a:latin typeface="+mn-lt"/>
              </a:rPr>
              <a:t>21.6</a:t>
            </a:r>
          </a:p>
          <a:p>
            <a:pPr indent="285750" algn="l">
              <a:lnSpc>
                <a:spcPts val="1350"/>
              </a:lnSpc>
            </a:pPr>
            <a:r>
              <a:rPr lang="en-US" sz="1500" b="0" i="0" dirty="0" err="1">
                <a:solidFill>
                  <a:srgbClr val="000000"/>
                </a:solidFill>
                <a:effectLst/>
                <a:latin typeface="+mn-lt"/>
              </a:rPr>
              <a:t>PnR</a:t>
            </a:r>
            <a:r>
              <a:rPr lang="en-US" sz="1500" b="0" i="0" dirty="0">
                <a:solidFill>
                  <a:srgbClr val="000000"/>
                </a:solidFill>
                <a:effectLst/>
                <a:latin typeface="+mn-lt"/>
              </a:rPr>
              <a:t> reflects how well the need for </a:t>
            </a:r>
            <a:r>
              <a:rPr lang="en-US" sz="1500" b="0" i="0" dirty="0" err="1">
                <a:solidFill>
                  <a:srgbClr val="000000"/>
                </a:solidFill>
                <a:effectLst/>
                <a:latin typeface="+mn-lt"/>
              </a:rPr>
              <a:t>PrEP</a:t>
            </a:r>
            <a:r>
              <a:rPr lang="en-US" sz="1500" b="0" i="0" dirty="0">
                <a:solidFill>
                  <a:srgbClr val="000000"/>
                </a:solidFill>
                <a:effectLst/>
                <a:latin typeface="+mn-lt"/>
              </a:rPr>
              <a:t> was addressed in 2023</a:t>
            </a:r>
          </a:p>
          <a:p>
            <a:pPr indent="285750" algn="l">
              <a:lnSpc>
                <a:spcPts val="1350"/>
              </a:lnSpc>
            </a:pPr>
            <a:endParaRPr lang="en-US" sz="1500">
              <a:latin typeface="+mn-lt"/>
            </a:endParaRPr>
          </a:p>
          <a:p>
            <a:pPr marL="285750" indent="-285750" algn="l">
              <a:lnSpc>
                <a:spcPts val="1350"/>
              </a:lnSpc>
              <a:buFont typeface="Arial" panose="020B0604020202020204" pitchFamily="34" charset="0"/>
              <a:buChar char="•"/>
            </a:pPr>
            <a:r>
              <a:rPr lang="en-US" sz="1500" b="1" i="0" cap="all" dirty="0">
                <a:solidFill>
                  <a:srgbClr val="1963C2"/>
                </a:solidFill>
                <a:effectLst/>
                <a:latin typeface="+mn-lt"/>
              </a:rPr>
              <a:t>HIV Testing</a:t>
            </a:r>
            <a:r>
              <a:rPr lang="en-US" sz="1500" b="1" cap="all" dirty="0">
                <a:solidFill>
                  <a:schemeClr val="accent1"/>
                </a:solidFill>
                <a:latin typeface="+mn-lt"/>
              </a:rPr>
              <a:t>=</a:t>
            </a:r>
            <a:r>
              <a:rPr lang="en-US" sz="1500" b="1" cap="all" dirty="0">
                <a:latin typeface="+mn-lt"/>
              </a:rPr>
              <a:t> </a:t>
            </a:r>
            <a:r>
              <a:rPr lang="en-US" sz="1500" b="1" i="0" dirty="0">
                <a:solidFill>
                  <a:srgbClr val="1963C2"/>
                </a:solidFill>
                <a:effectLst/>
                <a:latin typeface="+mn-lt"/>
              </a:rPr>
              <a:t>39.5%</a:t>
            </a:r>
          </a:p>
          <a:p>
            <a:pPr marL="285750" algn="l">
              <a:lnSpc>
                <a:spcPts val="1350"/>
              </a:lnSpc>
            </a:pPr>
            <a:r>
              <a:rPr lang="en-US" sz="1500" b="0" i="0" dirty="0">
                <a:solidFill>
                  <a:srgbClr val="000000"/>
                </a:solidFill>
                <a:effectLst/>
                <a:latin typeface="+mn-lt"/>
              </a:rPr>
              <a:t>A survey estimate of residents who were tested for HIV at least once in their lifetime as of 2022</a:t>
            </a:r>
          </a:p>
          <a:p>
            <a:pPr indent="285750" algn="l">
              <a:lnSpc>
                <a:spcPts val="1350"/>
              </a:lnSpc>
            </a:pPr>
            <a:endParaRPr lang="en-US" sz="1600" b="0" i="0">
              <a:solidFill>
                <a:srgbClr val="000000"/>
              </a:solidFill>
              <a:effectLst/>
              <a:latin typeface="HCo Whitney"/>
            </a:endParaRPr>
          </a:p>
          <a:p>
            <a:endParaRPr lang="en-US"/>
          </a:p>
        </p:txBody>
      </p:sp>
    </p:spTree>
    <p:extLst>
      <p:ext uri="{BB962C8B-B14F-4D97-AF65-F5344CB8AC3E}">
        <p14:creationId xmlns:p14="http://schemas.microsoft.com/office/powerpoint/2010/main" val="167223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C6C561-0804-0D66-FEAB-98344B2FD1F5}"/>
              </a:ext>
            </a:extLst>
          </p:cNvPr>
          <p:cNvSpPr>
            <a:spLocks noGrp="1"/>
          </p:cNvSpPr>
          <p:nvPr>
            <p:ph type="body" idx="1"/>
          </p:nvPr>
        </p:nvSpPr>
        <p:spPr>
          <a:xfrm>
            <a:off x="436051" y="606578"/>
            <a:ext cx="3678750" cy="3719784"/>
          </a:xfrm>
        </p:spPr>
        <p:txBody>
          <a:bodyPr>
            <a:normAutofit/>
          </a:bodyPr>
          <a:lstStyle/>
          <a:p>
            <a:pPr marL="0" indent="0">
              <a:buNone/>
            </a:pPr>
            <a:r>
              <a:rPr lang="en-US" sz="1500" b="0" i="0">
                <a:solidFill>
                  <a:srgbClr val="09090B"/>
                </a:solidFill>
                <a:effectLst/>
              </a:rPr>
              <a:t>Pre-exposure prophylaxis (PrEP) is a highly effective medication that reduces the risk of getting HIV. Ongoing efforts to raise awareness, improve accessibility, and ensure affordability are instrumental in HIV reduction</a:t>
            </a:r>
          </a:p>
          <a:p>
            <a:pPr marL="0" indent="0">
              <a:buNone/>
            </a:pPr>
            <a:endParaRPr lang="en-US" sz="1500"/>
          </a:p>
        </p:txBody>
      </p:sp>
      <p:sp>
        <p:nvSpPr>
          <p:cNvPr id="4" name="TextBox 3">
            <a:extLst>
              <a:ext uri="{FF2B5EF4-FFF2-40B4-BE49-F238E27FC236}">
                <a16:creationId xmlns:a16="http://schemas.microsoft.com/office/drawing/2014/main" id="{2D0B98A4-B958-868A-CE4E-83464CC0C2DA}"/>
              </a:ext>
            </a:extLst>
          </p:cNvPr>
          <p:cNvSpPr txBox="1"/>
          <p:nvPr/>
        </p:nvSpPr>
        <p:spPr>
          <a:xfrm>
            <a:off x="436051" y="143690"/>
            <a:ext cx="8271896" cy="338554"/>
          </a:xfrm>
          <a:prstGeom prst="rect">
            <a:avLst/>
          </a:prstGeom>
          <a:noFill/>
        </p:spPr>
        <p:txBody>
          <a:bodyPr wrap="square" rtlCol="0">
            <a:spAutoFit/>
          </a:bodyPr>
          <a:lstStyle/>
          <a:p>
            <a:r>
              <a:rPr lang="en-US" sz="1600" b="1"/>
              <a:t>PrEP in Connecticut, AIDSVu, 2023</a:t>
            </a:r>
          </a:p>
        </p:txBody>
      </p:sp>
      <p:pic>
        <p:nvPicPr>
          <p:cNvPr id="6" name="Picture 5">
            <a:extLst>
              <a:ext uri="{FF2B5EF4-FFF2-40B4-BE49-F238E27FC236}">
                <a16:creationId xmlns:a16="http://schemas.microsoft.com/office/drawing/2014/main" id="{F13EA40A-9698-95C3-9139-FA41E203B2DB}"/>
              </a:ext>
            </a:extLst>
          </p:cNvPr>
          <p:cNvPicPr>
            <a:picLocks noChangeAspect="1"/>
          </p:cNvPicPr>
          <p:nvPr/>
        </p:nvPicPr>
        <p:blipFill>
          <a:blip r:embed="rId2"/>
          <a:stretch>
            <a:fillRect/>
          </a:stretch>
        </p:blipFill>
        <p:spPr>
          <a:xfrm>
            <a:off x="4375898" y="2466470"/>
            <a:ext cx="4460221" cy="2277621"/>
          </a:xfrm>
          <a:prstGeom prst="rect">
            <a:avLst/>
          </a:prstGeom>
          <a:ln>
            <a:solidFill>
              <a:schemeClr val="accent1"/>
            </a:solidFill>
          </a:ln>
        </p:spPr>
      </p:pic>
      <p:pic>
        <p:nvPicPr>
          <p:cNvPr id="8" name="Picture 7">
            <a:extLst>
              <a:ext uri="{FF2B5EF4-FFF2-40B4-BE49-F238E27FC236}">
                <a16:creationId xmlns:a16="http://schemas.microsoft.com/office/drawing/2014/main" id="{7E268F4D-9680-F311-A58A-1375341B2E6F}"/>
              </a:ext>
            </a:extLst>
          </p:cNvPr>
          <p:cNvPicPr>
            <a:picLocks noChangeAspect="1"/>
          </p:cNvPicPr>
          <p:nvPr/>
        </p:nvPicPr>
        <p:blipFill>
          <a:blip r:embed="rId3"/>
          <a:stretch>
            <a:fillRect/>
          </a:stretch>
        </p:blipFill>
        <p:spPr>
          <a:xfrm>
            <a:off x="4375898" y="143690"/>
            <a:ext cx="4460221" cy="2277621"/>
          </a:xfrm>
          <a:prstGeom prst="rect">
            <a:avLst/>
          </a:prstGeom>
          <a:ln>
            <a:solidFill>
              <a:schemeClr val="accent1"/>
            </a:solidFill>
          </a:ln>
        </p:spPr>
      </p:pic>
      <p:pic>
        <p:nvPicPr>
          <p:cNvPr id="10" name="Picture 9">
            <a:extLst>
              <a:ext uri="{FF2B5EF4-FFF2-40B4-BE49-F238E27FC236}">
                <a16:creationId xmlns:a16="http://schemas.microsoft.com/office/drawing/2014/main" id="{77831786-8023-DD9C-EC84-1CB7317B2263}"/>
              </a:ext>
            </a:extLst>
          </p:cNvPr>
          <p:cNvPicPr>
            <a:picLocks noChangeAspect="1"/>
          </p:cNvPicPr>
          <p:nvPr/>
        </p:nvPicPr>
        <p:blipFill>
          <a:blip r:embed="rId4"/>
          <a:stretch>
            <a:fillRect/>
          </a:stretch>
        </p:blipFill>
        <p:spPr>
          <a:xfrm>
            <a:off x="418585" y="2833647"/>
            <a:ext cx="3696216" cy="771633"/>
          </a:xfrm>
          <a:prstGeom prst="rect">
            <a:avLst/>
          </a:prstGeom>
        </p:spPr>
      </p:pic>
    </p:spTree>
    <p:extLst>
      <p:ext uri="{BB962C8B-B14F-4D97-AF65-F5344CB8AC3E}">
        <p14:creationId xmlns:p14="http://schemas.microsoft.com/office/powerpoint/2010/main" val="367967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72246F-1CA8-8B4A-4088-0FB48EC09832}"/>
              </a:ext>
            </a:extLst>
          </p:cNvPr>
          <p:cNvPicPr>
            <a:picLocks noChangeAspect="1"/>
          </p:cNvPicPr>
          <p:nvPr/>
        </p:nvPicPr>
        <p:blipFill>
          <a:blip r:embed="rId2"/>
          <a:stretch>
            <a:fillRect/>
          </a:stretch>
        </p:blipFill>
        <p:spPr>
          <a:xfrm>
            <a:off x="436051" y="2243398"/>
            <a:ext cx="3536181" cy="2498515"/>
          </a:xfrm>
          <a:prstGeom prst="rect">
            <a:avLst/>
          </a:prstGeom>
        </p:spPr>
      </p:pic>
      <p:sp>
        <p:nvSpPr>
          <p:cNvPr id="3" name="Text Placeholder 2">
            <a:extLst>
              <a:ext uri="{FF2B5EF4-FFF2-40B4-BE49-F238E27FC236}">
                <a16:creationId xmlns:a16="http://schemas.microsoft.com/office/drawing/2014/main" id="{F08761C8-FF48-EF72-B115-DCEA83215148}"/>
              </a:ext>
            </a:extLst>
          </p:cNvPr>
          <p:cNvSpPr>
            <a:spLocks noGrp="1"/>
          </p:cNvSpPr>
          <p:nvPr>
            <p:ph type="body" idx="1"/>
          </p:nvPr>
        </p:nvSpPr>
        <p:spPr>
          <a:xfrm>
            <a:off x="436052" y="625934"/>
            <a:ext cx="4450580" cy="3885793"/>
          </a:xfrm>
        </p:spPr>
        <p:txBody>
          <a:bodyPr>
            <a:normAutofit/>
          </a:bodyPr>
          <a:lstStyle/>
          <a:p>
            <a:pPr marL="0" indent="0">
              <a:buNone/>
            </a:pPr>
            <a:r>
              <a:rPr lang="en-US" sz="1400" b="0" i="0">
                <a:solidFill>
                  <a:srgbClr val="09090B"/>
                </a:solidFill>
                <a:effectLst/>
              </a:rPr>
              <a:t>To identify gaps in PrEP prevention, PrEP-to-Need Ratio (PnR) compares the number of people using PrEP to the number of people newly diagnosed with HIV. This shows how well PrEP usage aligns with need for HIV prevention. A lower PnR indicates more unmet need for PrEP.</a:t>
            </a:r>
            <a:endParaRPr lang="en-US" sz="1400"/>
          </a:p>
        </p:txBody>
      </p:sp>
      <p:sp>
        <p:nvSpPr>
          <p:cNvPr id="4" name="TextBox 3">
            <a:extLst>
              <a:ext uri="{FF2B5EF4-FFF2-40B4-BE49-F238E27FC236}">
                <a16:creationId xmlns:a16="http://schemas.microsoft.com/office/drawing/2014/main" id="{3098C9AF-39F8-D1E7-A0F9-06C392BDDF87}"/>
              </a:ext>
            </a:extLst>
          </p:cNvPr>
          <p:cNvSpPr txBox="1"/>
          <p:nvPr/>
        </p:nvSpPr>
        <p:spPr>
          <a:xfrm>
            <a:off x="436051" y="143690"/>
            <a:ext cx="8271896" cy="338554"/>
          </a:xfrm>
          <a:prstGeom prst="rect">
            <a:avLst/>
          </a:prstGeom>
          <a:noFill/>
        </p:spPr>
        <p:txBody>
          <a:bodyPr wrap="square" rtlCol="0">
            <a:spAutoFit/>
          </a:bodyPr>
          <a:lstStyle/>
          <a:p>
            <a:r>
              <a:rPr lang="en-US" sz="1600" b="1"/>
              <a:t>PrEP-to-Need Ration (PnR) in Connecticut, AIDSVu, 2023</a:t>
            </a:r>
          </a:p>
        </p:txBody>
      </p:sp>
      <p:pic>
        <p:nvPicPr>
          <p:cNvPr id="12" name="Picture 11">
            <a:extLst>
              <a:ext uri="{FF2B5EF4-FFF2-40B4-BE49-F238E27FC236}">
                <a16:creationId xmlns:a16="http://schemas.microsoft.com/office/drawing/2014/main" id="{3CA1C8C4-ED11-46DE-E716-D1965198B21F}"/>
              </a:ext>
            </a:extLst>
          </p:cNvPr>
          <p:cNvPicPr>
            <a:picLocks noChangeAspect="1"/>
          </p:cNvPicPr>
          <p:nvPr/>
        </p:nvPicPr>
        <p:blipFill>
          <a:blip r:embed="rId3"/>
          <a:stretch>
            <a:fillRect/>
          </a:stretch>
        </p:blipFill>
        <p:spPr>
          <a:xfrm>
            <a:off x="5063647" y="482244"/>
            <a:ext cx="3644300" cy="4262207"/>
          </a:xfrm>
          <a:prstGeom prst="rect">
            <a:avLst/>
          </a:prstGeom>
        </p:spPr>
      </p:pic>
    </p:spTree>
    <p:extLst>
      <p:ext uri="{BB962C8B-B14F-4D97-AF65-F5344CB8AC3E}">
        <p14:creationId xmlns:p14="http://schemas.microsoft.com/office/powerpoint/2010/main" val="2342498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BE86AEA7-64F6-77BC-D510-657BA3DFD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71" y="244305"/>
            <a:ext cx="8388257" cy="4370856"/>
          </a:xfrm>
          <a:prstGeom prst="rect">
            <a:avLst/>
          </a:prstGeom>
          <a:noFill/>
          <a:ln>
            <a:noFill/>
          </a:ln>
        </p:spPr>
      </p:pic>
    </p:spTree>
    <p:extLst>
      <p:ext uri="{BB962C8B-B14F-4D97-AF65-F5344CB8AC3E}">
        <p14:creationId xmlns:p14="http://schemas.microsoft.com/office/powerpoint/2010/main" val="1866439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CE9FC5-8244-EA2C-E67F-F385A8878435}"/>
              </a:ext>
            </a:extLst>
          </p:cNvPr>
          <p:cNvSpPr>
            <a:spLocks noGrp="1"/>
          </p:cNvSpPr>
          <p:nvPr>
            <p:ph type="ctrTitle"/>
          </p:nvPr>
        </p:nvSpPr>
        <p:spPr>
          <a:xfrm>
            <a:off x="4978096" y="2337442"/>
            <a:ext cx="3632262" cy="567175"/>
          </a:xfrm>
        </p:spPr>
        <p:txBody>
          <a:bodyPr/>
          <a:lstStyle/>
          <a:p>
            <a:r>
              <a:rPr lang="en-US" sz="2800">
                <a:solidFill>
                  <a:schemeClr val="tx1"/>
                </a:solidFill>
              </a:rPr>
              <a:t>Luis F. Díaz-Matos</a:t>
            </a:r>
            <a:br>
              <a:rPr lang="en-US" sz="2800">
                <a:solidFill>
                  <a:schemeClr val="tx1"/>
                </a:solidFill>
              </a:rPr>
            </a:br>
            <a:r>
              <a:rPr lang="en-US" sz="1400">
                <a:solidFill>
                  <a:schemeClr val="tx1"/>
                </a:solidFill>
              </a:rPr>
              <a:t>Epidemiologist</a:t>
            </a:r>
            <a:br>
              <a:rPr lang="en-US" sz="1400">
                <a:solidFill>
                  <a:schemeClr val="tx1"/>
                </a:solidFill>
              </a:rPr>
            </a:br>
            <a:r>
              <a:rPr lang="en-US" sz="1400">
                <a:solidFill>
                  <a:schemeClr val="tx1"/>
                </a:solidFill>
              </a:rPr>
              <a:t>TB, HIV, STD &amp; Viral Hepatitis Programs</a:t>
            </a:r>
            <a:endParaRPr lang="en-US">
              <a:solidFill>
                <a:schemeClr val="tx1"/>
              </a:solidFill>
            </a:endParaRPr>
          </a:p>
        </p:txBody>
      </p:sp>
      <p:pic>
        <p:nvPicPr>
          <p:cNvPr id="8" name="Content Placeholder 4" descr="Envelope">
            <a:extLst>
              <a:ext uri="{FF2B5EF4-FFF2-40B4-BE49-F238E27FC236}">
                <a16:creationId xmlns:a16="http://schemas.microsoft.com/office/drawing/2014/main" id="{465C7FDC-89D0-93E2-A9F0-F024B6BEF6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8096" y="3131256"/>
            <a:ext cx="453277" cy="453277"/>
          </a:xfrm>
          <a:prstGeom prst="rect">
            <a:avLst/>
          </a:prstGeom>
          <a:noFill/>
          <a:ln>
            <a:noFill/>
          </a:ln>
        </p:spPr>
      </p:pic>
      <p:pic>
        <p:nvPicPr>
          <p:cNvPr id="10" name="Graphic 9" descr="Telephone">
            <a:extLst>
              <a:ext uri="{FF2B5EF4-FFF2-40B4-BE49-F238E27FC236}">
                <a16:creationId xmlns:a16="http://schemas.microsoft.com/office/drawing/2014/main" id="{A3815AC2-8AAB-C237-0395-1580CDA18A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78096" y="3584533"/>
            <a:ext cx="453277" cy="453277"/>
          </a:xfrm>
          <a:prstGeom prst="rect">
            <a:avLst/>
          </a:prstGeom>
        </p:spPr>
      </p:pic>
      <p:sp>
        <p:nvSpPr>
          <p:cNvPr id="11" name="TextBox 10">
            <a:extLst>
              <a:ext uri="{FF2B5EF4-FFF2-40B4-BE49-F238E27FC236}">
                <a16:creationId xmlns:a16="http://schemas.microsoft.com/office/drawing/2014/main" id="{374E26E3-B20F-8F7C-775B-FBB132D14495}"/>
              </a:ext>
            </a:extLst>
          </p:cNvPr>
          <p:cNvSpPr txBox="1"/>
          <p:nvPr/>
        </p:nvSpPr>
        <p:spPr>
          <a:xfrm>
            <a:off x="5431373" y="3157839"/>
            <a:ext cx="2495550" cy="307777"/>
          </a:xfrm>
          <a:prstGeom prst="rect">
            <a:avLst/>
          </a:prstGeom>
          <a:noFill/>
        </p:spPr>
        <p:txBody>
          <a:bodyPr wrap="square" rtlCol="0">
            <a:spAutoFit/>
          </a:bodyPr>
          <a:lstStyle/>
          <a:p>
            <a:r>
              <a:rPr lang="en-US">
                <a:solidFill>
                  <a:schemeClr val="bg1"/>
                </a:solidFill>
              </a:rPr>
              <a:t>Luis.Diaz@ct.gov</a:t>
            </a:r>
            <a:endParaRPr lang="es-PR">
              <a:solidFill>
                <a:schemeClr val="bg1"/>
              </a:solidFill>
            </a:endParaRPr>
          </a:p>
        </p:txBody>
      </p:sp>
      <p:sp>
        <p:nvSpPr>
          <p:cNvPr id="12" name="TextBox 11">
            <a:extLst>
              <a:ext uri="{FF2B5EF4-FFF2-40B4-BE49-F238E27FC236}">
                <a16:creationId xmlns:a16="http://schemas.microsoft.com/office/drawing/2014/main" id="{94A0FED5-B336-D20B-6ED1-B99017EE1141}"/>
              </a:ext>
            </a:extLst>
          </p:cNvPr>
          <p:cNvSpPr txBox="1"/>
          <p:nvPr/>
        </p:nvSpPr>
        <p:spPr>
          <a:xfrm>
            <a:off x="5431373" y="3668674"/>
            <a:ext cx="1771650" cy="307777"/>
          </a:xfrm>
          <a:prstGeom prst="rect">
            <a:avLst/>
          </a:prstGeom>
          <a:noFill/>
        </p:spPr>
        <p:txBody>
          <a:bodyPr wrap="square" rtlCol="0">
            <a:spAutoFit/>
          </a:bodyPr>
          <a:lstStyle/>
          <a:p>
            <a:r>
              <a:rPr lang="en-US">
                <a:solidFill>
                  <a:schemeClr val="bg1"/>
                </a:solidFill>
              </a:rPr>
              <a:t>860-509-7418</a:t>
            </a:r>
            <a:endParaRPr lang="es-PR">
              <a:solidFill>
                <a:schemeClr val="bg1"/>
              </a:solidFill>
            </a:endParaRPr>
          </a:p>
        </p:txBody>
      </p:sp>
    </p:spTree>
    <p:extLst>
      <p:ext uri="{BB962C8B-B14F-4D97-AF65-F5344CB8AC3E}">
        <p14:creationId xmlns:p14="http://schemas.microsoft.com/office/powerpoint/2010/main" val="105150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D1D1C17-6279-E2F9-5E3B-7E3F30A007A3}"/>
              </a:ext>
            </a:extLst>
          </p:cNvPr>
          <p:cNvSpPr>
            <a:spLocks noGrp="1"/>
          </p:cNvSpPr>
          <p:nvPr>
            <p:ph type="body" sz="quarter" idx="13"/>
          </p:nvPr>
        </p:nvSpPr>
        <p:spPr>
          <a:xfrm>
            <a:off x="4343914" y="1028715"/>
            <a:ext cx="4054475" cy="3281362"/>
          </a:xfrm>
        </p:spPr>
        <p:txBody>
          <a:bodyPr/>
          <a:lstStyle/>
          <a:p>
            <a:pPr lvl="0"/>
            <a:r>
              <a:rPr lang="en-US" dirty="0">
                <a:solidFill>
                  <a:srgbClr val="3370E8"/>
                </a:solidFill>
                <a:sym typeface="Poppins SemiBold"/>
              </a:rPr>
              <a:t>Limitations</a:t>
            </a:r>
          </a:p>
          <a:p>
            <a:pPr lvl="0"/>
            <a:r>
              <a:rPr lang="en-US" dirty="0">
                <a:sym typeface="Poppins SemiBold"/>
              </a:rPr>
              <a:t>HIV-negative </a:t>
            </a:r>
          </a:p>
          <a:p>
            <a:pPr lvl="0"/>
            <a:r>
              <a:rPr lang="en-US" dirty="0">
                <a:solidFill>
                  <a:srgbClr val="3370E8"/>
                </a:solidFill>
                <a:sym typeface="Poppins SemiBold"/>
              </a:rPr>
              <a:t>Screened for </a:t>
            </a:r>
            <a:r>
              <a:rPr lang="en-US" dirty="0" err="1">
                <a:solidFill>
                  <a:srgbClr val="3370E8"/>
                </a:solidFill>
                <a:sym typeface="Poppins SemiBold"/>
              </a:rPr>
              <a:t>PrEP</a:t>
            </a:r>
            <a:endParaRPr lang="en-US" dirty="0">
              <a:solidFill>
                <a:srgbClr val="3370E8"/>
              </a:solidFill>
              <a:sym typeface="Poppins SemiBold"/>
            </a:endParaRPr>
          </a:p>
          <a:p>
            <a:pPr lvl="0"/>
            <a:r>
              <a:rPr lang="en-US" dirty="0">
                <a:sym typeface="Poppins SemiBold"/>
              </a:rPr>
              <a:t>Eligible for </a:t>
            </a:r>
            <a:r>
              <a:rPr lang="en-US" dirty="0" err="1">
                <a:sym typeface="Poppins SemiBold"/>
              </a:rPr>
              <a:t>PrEP</a:t>
            </a:r>
            <a:endParaRPr lang="en-US" dirty="0">
              <a:sym typeface="Poppins SemiBold"/>
            </a:endParaRPr>
          </a:p>
          <a:p>
            <a:pPr lvl="0"/>
            <a:r>
              <a:rPr lang="en-US" dirty="0">
                <a:solidFill>
                  <a:srgbClr val="3370E8"/>
                </a:solidFill>
                <a:sym typeface="Poppins SemiBold"/>
              </a:rPr>
              <a:t>Referred to </a:t>
            </a:r>
            <a:r>
              <a:rPr lang="en-US" dirty="0" err="1">
                <a:solidFill>
                  <a:srgbClr val="3370E8"/>
                </a:solidFill>
                <a:sym typeface="Poppins SemiBold"/>
              </a:rPr>
              <a:t>PrEP</a:t>
            </a:r>
            <a:r>
              <a:rPr lang="en-US" dirty="0">
                <a:solidFill>
                  <a:srgbClr val="3370E8"/>
                </a:solidFill>
                <a:sym typeface="Poppins SemiBold"/>
              </a:rPr>
              <a:t> Provider</a:t>
            </a:r>
          </a:p>
          <a:p>
            <a:pPr lvl="0"/>
            <a:r>
              <a:rPr lang="en-US" dirty="0" err="1">
                <a:sym typeface="Poppins SemiBold"/>
              </a:rPr>
              <a:t>AIDSVu</a:t>
            </a:r>
            <a:r>
              <a:rPr lang="en-US" dirty="0">
                <a:sym typeface="Poppins SemiBold"/>
              </a:rPr>
              <a:t> Data</a:t>
            </a:r>
            <a:endParaRPr lang="en-US" dirty="0">
              <a:solidFill>
                <a:srgbClr val="3370E8"/>
              </a:solidFill>
              <a:sym typeface="Poppins SemiBold"/>
            </a:endParaRPr>
          </a:p>
        </p:txBody>
      </p:sp>
      <p:sp>
        <p:nvSpPr>
          <p:cNvPr id="20" name="Slide Number Placeholder 19">
            <a:extLst>
              <a:ext uri="{FF2B5EF4-FFF2-40B4-BE49-F238E27FC236}">
                <a16:creationId xmlns:a16="http://schemas.microsoft.com/office/drawing/2014/main" id="{1F4B758D-90FB-A90D-EF0D-09C08DB565FD}"/>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1922477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3999E9-E94D-ECEC-1F3D-CC091207B89D}"/>
              </a:ext>
            </a:extLst>
          </p:cNvPr>
          <p:cNvSpPr>
            <a:spLocks noGrp="1"/>
          </p:cNvSpPr>
          <p:nvPr>
            <p:ph type="title"/>
          </p:nvPr>
        </p:nvSpPr>
        <p:spPr>
          <a:xfrm>
            <a:off x="311700" y="232757"/>
            <a:ext cx="8520600" cy="297925"/>
          </a:xfrm>
        </p:spPr>
        <p:txBody>
          <a:bodyPr>
            <a:noAutofit/>
          </a:bodyPr>
          <a:lstStyle/>
          <a:p>
            <a:r>
              <a:rPr lang="en-US" sz="3200"/>
              <a:t>PrEP Data Limitations</a:t>
            </a:r>
          </a:p>
        </p:txBody>
      </p:sp>
      <p:sp>
        <p:nvSpPr>
          <p:cNvPr id="15" name="Text Placeholder 14">
            <a:extLst>
              <a:ext uri="{FF2B5EF4-FFF2-40B4-BE49-F238E27FC236}">
                <a16:creationId xmlns:a16="http://schemas.microsoft.com/office/drawing/2014/main" id="{ECAAC999-8E77-A9B3-4217-A22D752E0176}"/>
              </a:ext>
            </a:extLst>
          </p:cNvPr>
          <p:cNvSpPr>
            <a:spLocks noGrp="1"/>
          </p:cNvSpPr>
          <p:nvPr>
            <p:ph type="body" idx="1"/>
          </p:nvPr>
        </p:nvSpPr>
        <p:spPr/>
        <p:txBody>
          <a:bodyPr>
            <a:normAutofit fontScale="85000" lnSpcReduction="20000"/>
          </a:bodyPr>
          <a:lstStyle/>
          <a:p>
            <a:pPr marL="0" indent="0">
              <a:spcBef>
                <a:spcPts val="600"/>
              </a:spcBef>
              <a:spcAft>
                <a:spcPts val="600"/>
              </a:spcAft>
              <a:buNone/>
            </a:pPr>
            <a:r>
              <a:rPr lang="en-US" sz="1800" b="1"/>
              <a:t>Limitations:</a:t>
            </a:r>
          </a:p>
          <a:p>
            <a:pPr>
              <a:spcBef>
                <a:spcPts val="600"/>
              </a:spcBef>
              <a:spcAft>
                <a:spcPts val="600"/>
              </a:spcAft>
            </a:pPr>
            <a:r>
              <a:rPr lang="en-US" sz="1800"/>
              <a:t>All data is self-reported information unless specified</a:t>
            </a:r>
          </a:p>
          <a:p>
            <a:pPr>
              <a:spcBef>
                <a:spcPts val="600"/>
              </a:spcBef>
              <a:spcAft>
                <a:spcPts val="600"/>
              </a:spcAft>
            </a:pPr>
            <a:r>
              <a:rPr lang="en-US" sz="1800"/>
              <a:t>Some agencies automatically upload data onto EvaluationWeb and have been experiencing trouble reporting PrEP variables. CTPH is working closely with these agencies. </a:t>
            </a:r>
          </a:p>
          <a:p>
            <a:pPr>
              <a:spcBef>
                <a:spcPts val="600"/>
              </a:spcBef>
              <a:spcAft>
                <a:spcPts val="600"/>
              </a:spcAft>
            </a:pPr>
            <a:r>
              <a:rPr lang="en-US" sz="1800"/>
              <a:t>The data presented is </a:t>
            </a:r>
            <a:r>
              <a:rPr lang="en-US" sz="1800" b="1" u="sng"/>
              <a:t>not</a:t>
            </a:r>
            <a:r>
              <a:rPr lang="en-US" sz="1800"/>
              <a:t> in real-time.</a:t>
            </a:r>
          </a:p>
          <a:p>
            <a:pPr marL="0" indent="0">
              <a:spcBef>
                <a:spcPts val="600"/>
              </a:spcBef>
              <a:spcAft>
                <a:spcPts val="600"/>
              </a:spcAft>
              <a:buNone/>
            </a:pPr>
            <a:r>
              <a:rPr lang="en-US" sz="1800" b="1"/>
              <a:t>Analysis:</a:t>
            </a:r>
          </a:p>
          <a:p>
            <a:pPr>
              <a:spcBef>
                <a:spcPts val="600"/>
              </a:spcBef>
              <a:spcAft>
                <a:spcPts val="600"/>
              </a:spcAft>
            </a:pPr>
            <a:r>
              <a:rPr lang="en-US" sz="1800"/>
              <a:t>Descriptive data analysis was conducted using Microsoft Excel</a:t>
            </a:r>
          </a:p>
          <a:p>
            <a:pPr marL="0" indent="0">
              <a:spcBef>
                <a:spcPts val="600"/>
              </a:spcBef>
              <a:spcAft>
                <a:spcPts val="600"/>
              </a:spcAft>
              <a:buNone/>
            </a:pPr>
            <a:r>
              <a:rPr lang="en-US" sz="1800" b="1"/>
              <a:t>Source:</a:t>
            </a:r>
          </a:p>
          <a:p>
            <a:pPr>
              <a:spcBef>
                <a:spcPts val="600"/>
              </a:spcBef>
              <a:spcAft>
                <a:spcPts val="600"/>
              </a:spcAft>
            </a:pPr>
            <a:r>
              <a:rPr lang="en-US" sz="1800"/>
              <a:t>Data reflects information obtained from EvaluationWeb (i.e., data collection system) from January 1, 2021, to November 15, 2024, and analyzed on January 22, 2025.</a:t>
            </a:r>
          </a:p>
          <a:p>
            <a:endParaRPr lang="en-US"/>
          </a:p>
        </p:txBody>
      </p:sp>
    </p:spTree>
    <p:extLst>
      <p:ext uri="{BB962C8B-B14F-4D97-AF65-F5344CB8AC3E}">
        <p14:creationId xmlns:p14="http://schemas.microsoft.com/office/powerpoint/2010/main" val="249352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4BF57A-010D-8514-6168-22C975E9D302}"/>
              </a:ext>
            </a:extLst>
          </p:cNvPr>
          <p:cNvSpPr>
            <a:spLocks noGrp="1"/>
          </p:cNvSpPr>
          <p:nvPr>
            <p:ph type="body" sz="quarter" idx="13"/>
          </p:nvPr>
        </p:nvSpPr>
        <p:spPr>
          <a:xfrm>
            <a:off x="197244" y="1550535"/>
            <a:ext cx="4742150" cy="1960562"/>
          </a:xfrm>
        </p:spPr>
        <p:txBody>
          <a:bodyPr/>
          <a:lstStyle/>
          <a:p>
            <a:r>
              <a:rPr lang="en-US">
                <a:sym typeface="Poppins SemiBold"/>
              </a:rPr>
              <a:t>People Who Tested HIV-Negative </a:t>
            </a:r>
            <a:endParaRPr lang="en-US"/>
          </a:p>
        </p:txBody>
      </p:sp>
      <p:sp>
        <p:nvSpPr>
          <p:cNvPr id="12" name="Slide Number Placeholder 11">
            <a:extLst>
              <a:ext uri="{FF2B5EF4-FFF2-40B4-BE49-F238E27FC236}">
                <a16:creationId xmlns:a16="http://schemas.microsoft.com/office/drawing/2014/main" id="{B5E9D5CE-CD94-DFB4-3C57-EA67624B4918}"/>
              </a:ext>
            </a:extLst>
          </p:cNvPr>
          <p:cNvSpPr>
            <a:spLocks noGrp="1"/>
          </p:cNvSpPr>
          <p:nvPr>
            <p:ph type="sldNum" idx="12"/>
          </p:nvPr>
        </p:nvSpPr>
        <p:spPr>
          <a:xfrm>
            <a:off x="8358162" y="4810169"/>
            <a:ext cx="548700" cy="227190"/>
          </a:xfrm>
        </p:spPr>
        <p:txBody>
          <a:bodyPr/>
          <a:lstStyle/>
          <a:p>
            <a:fld id="{00000000-1234-1234-1234-123412341234}" type="slidenum">
              <a:rPr lang="en" smtClean="0"/>
              <a:pPr/>
              <a:t>4</a:t>
            </a:fld>
            <a:endParaRPr lang="en"/>
          </a:p>
        </p:txBody>
      </p:sp>
      <p:sp>
        <p:nvSpPr>
          <p:cNvPr id="3" name="TextBox 2">
            <a:extLst>
              <a:ext uri="{FF2B5EF4-FFF2-40B4-BE49-F238E27FC236}">
                <a16:creationId xmlns:a16="http://schemas.microsoft.com/office/drawing/2014/main" id="{54DD46B5-DE29-E82E-D5EC-25CD17A3A9F9}"/>
              </a:ext>
            </a:extLst>
          </p:cNvPr>
          <p:cNvSpPr txBox="1"/>
          <p:nvPr/>
        </p:nvSpPr>
        <p:spPr>
          <a:xfrm>
            <a:off x="367394" y="3872421"/>
            <a:ext cx="4572000" cy="369332"/>
          </a:xfrm>
          <a:prstGeom prst="rect">
            <a:avLst/>
          </a:prstGeom>
          <a:noFill/>
        </p:spPr>
        <p:txBody>
          <a:bodyPr wrap="square">
            <a:spAutoFit/>
          </a:bodyPr>
          <a:lstStyle/>
          <a:p>
            <a:r>
              <a:rPr lang="en-US" sz="1800" b="1">
                <a:solidFill>
                  <a:schemeClr val="bg1"/>
                </a:solidFill>
                <a:sym typeface="Poppins SemiBold"/>
              </a:rPr>
              <a:t>Jan 1, 2021, to Nov 15, 2024</a:t>
            </a:r>
            <a:endParaRPr lang="en-US" sz="1800" b="1">
              <a:solidFill>
                <a:schemeClr val="bg1"/>
              </a:solidFill>
            </a:endParaRPr>
          </a:p>
        </p:txBody>
      </p:sp>
    </p:spTree>
    <p:extLst>
      <p:ext uri="{BB962C8B-B14F-4D97-AF65-F5344CB8AC3E}">
        <p14:creationId xmlns:p14="http://schemas.microsoft.com/office/powerpoint/2010/main" val="2075444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3677FC-18E3-0E94-1124-5829992966EB}"/>
              </a:ext>
            </a:extLst>
          </p:cNvPr>
          <p:cNvSpPr txBox="1"/>
          <p:nvPr/>
        </p:nvSpPr>
        <p:spPr>
          <a:xfrm>
            <a:off x="436051" y="143690"/>
            <a:ext cx="8574134" cy="338554"/>
          </a:xfrm>
          <a:prstGeom prst="rect">
            <a:avLst/>
          </a:prstGeom>
          <a:noFill/>
        </p:spPr>
        <p:txBody>
          <a:bodyPr wrap="square" rtlCol="0">
            <a:spAutoFit/>
          </a:bodyPr>
          <a:lstStyle/>
          <a:p>
            <a:r>
              <a:rPr lang="en-US" sz="1600" b="1" dirty="0"/>
              <a:t>Number of people who tested HIV-negative, Jan 1, 2021, to Nov 15, 2024; </a:t>
            </a:r>
            <a:r>
              <a:rPr lang="en-US" sz="1600" b="1" u="sng" dirty="0"/>
              <a:t>N= 321,680</a:t>
            </a:r>
          </a:p>
        </p:txBody>
      </p:sp>
      <p:pic>
        <p:nvPicPr>
          <p:cNvPr id="8" name="Picture 7">
            <a:extLst>
              <a:ext uri="{FF2B5EF4-FFF2-40B4-BE49-F238E27FC236}">
                <a16:creationId xmlns:a16="http://schemas.microsoft.com/office/drawing/2014/main" id="{B5D6E4BE-0BD1-0EAF-10C2-11B6A207F41E}"/>
              </a:ext>
            </a:extLst>
          </p:cNvPr>
          <p:cNvPicPr>
            <a:picLocks noChangeAspect="1"/>
          </p:cNvPicPr>
          <p:nvPr/>
        </p:nvPicPr>
        <p:blipFill>
          <a:blip r:embed="rId2"/>
          <a:stretch>
            <a:fillRect/>
          </a:stretch>
        </p:blipFill>
        <p:spPr>
          <a:xfrm>
            <a:off x="471947" y="566664"/>
            <a:ext cx="3335892" cy="2005085"/>
          </a:xfrm>
          <a:prstGeom prst="rect">
            <a:avLst/>
          </a:prstGeom>
        </p:spPr>
      </p:pic>
      <p:pic>
        <p:nvPicPr>
          <p:cNvPr id="9" name="Picture 8">
            <a:extLst>
              <a:ext uri="{FF2B5EF4-FFF2-40B4-BE49-F238E27FC236}">
                <a16:creationId xmlns:a16="http://schemas.microsoft.com/office/drawing/2014/main" id="{6A934DC4-88C7-7ED5-C197-C1AC1373600A}"/>
              </a:ext>
            </a:extLst>
          </p:cNvPr>
          <p:cNvPicPr>
            <a:picLocks noChangeAspect="1"/>
          </p:cNvPicPr>
          <p:nvPr/>
        </p:nvPicPr>
        <p:blipFill>
          <a:blip r:embed="rId3"/>
          <a:stretch>
            <a:fillRect/>
          </a:stretch>
        </p:blipFill>
        <p:spPr>
          <a:xfrm>
            <a:off x="471947" y="2695268"/>
            <a:ext cx="3335892" cy="2005085"/>
          </a:xfrm>
          <a:prstGeom prst="rect">
            <a:avLst/>
          </a:prstGeom>
        </p:spPr>
      </p:pic>
      <p:pic>
        <p:nvPicPr>
          <p:cNvPr id="10" name="Picture 9">
            <a:extLst>
              <a:ext uri="{FF2B5EF4-FFF2-40B4-BE49-F238E27FC236}">
                <a16:creationId xmlns:a16="http://schemas.microsoft.com/office/drawing/2014/main" id="{09AA38BA-CDD2-213A-558D-A30B5067A60C}"/>
              </a:ext>
            </a:extLst>
          </p:cNvPr>
          <p:cNvPicPr>
            <a:picLocks noChangeAspect="1"/>
          </p:cNvPicPr>
          <p:nvPr/>
        </p:nvPicPr>
        <p:blipFill>
          <a:blip r:embed="rId4"/>
          <a:stretch>
            <a:fillRect/>
          </a:stretch>
        </p:blipFill>
        <p:spPr>
          <a:xfrm>
            <a:off x="4098674" y="586214"/>
            <a:ext cx="3335892" cy="2005084"/>
          </a:xfrm>
          <a:prstGeom prst="rect">
            <a:avLst/>
          </a:prstGeom>
        </p:spPr>
      </p:pic>
      <p:pic>
        <p:nvPicPr>
          <p:cNvPr id="11" name="Picture 10">
            <a:extLst>
              <a:ext uri="{FF2B5EF4-FFF2-40B4-BE49-F238E27FC236}">
                <a16:creationId xmlns:a16="http://schemas.microsoft.com/office/drawing/2014/main" id="{9DC66216-2158-75AF-E59B-BA238F1705F6}"/>
              </a:ext>
            </a:extLst>
          </p:cNvPr>
          <p:cNvPicPr>
            <a:picLocks noChangeAspect="1"/>
          </p:cNvPicPr>
          <p:nvPr/>
        </p:nvPicPr>
        <p:blipFill>
          <a:blip r:embed="rId5"/>
          <a:stretch>
            <a:fillRect/>
          </a:stretch>
        </p:blipFill>
        <p:spPr>
          <a:xfrm>
            <a:off x="4098674" y="2695269"/>
            <a:ext cx="3335892" cy="2005084"/>
          </a:xfrm>
          <a:prstGeom prst="rect">
            <a:avLst/>
          </a:prstGeom>
        </p:spPr>
      </p:pic>
    </p:spTree>
    <p:extLst>
      <p:ext uri="{BB962C8B-B14F-4D97-AF65-F5344CB8AC3E}">
        <p14:creationId xmlns:p14="http://schemas.microsoft.com/office/powerpoint/2010/main" val="385665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20900-218C-822A-8C54-74D1CDD6C71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A166B37-07C6-2BBD-8F47-FE6E245870F4}"/>
              </a:ext>
            </a:extLst>
          </p:cNvPr>
          <p:cNvSpPr>
            <a:spLocks noGrp="1"/>
          </p:cNvSpPr>
          <p:nvPr>
            <p:ph type="body" sz="quarter" idx="13"/>
          </p:nvPr>
        </p:nvSpPr>
        <p:spPr>
          <a:xfrm>
            <a:off x="197244" y="1550535"/>
            <a:ext cx="4742150" cy="1960562"/>
          </a:xfrm>
        </p:spPr>
        <p:txBody>
          <a:bodyPr/>
          <a:lstStyle/>
          <a:p>
            <a:r>
              <a:rPr lang="en-US">
                <a:sym typeface="Poppins SemiBold"/>
              </a:rPr>
              <a:t>People Screened for PrEP, </a:t>
            </a:r>
          </a:p>
          <a:p>
            <a:r>
              <a:rPr lang="en-US" sz="1800">
                <a:sym typeface="Poppins SemiBold"/>
              </a:rPr>
              <a:t>Jan 1, 2021, to Nov 15, 2024</a:t>
            </a:r>
            <a:endParaRPr lang="en-US" sz="1800"/>
          </a:p>
        </p:txBody>
      </p:sp>
      <p:sp>
        <p:nvSpPr>
          <p:cNvPr id="12" name="Slide Number Placeholder 11">
            <a:extLst>
              <a:ext uri="{FF2B5EF4-FFF2-40B4-BE49-F238E27FC236}">
                <a16:creationId xmlns:a16="http://schemas.microsoft.com/office/drawing/2014/main" id="{CA17DBD0-482C-1DCD-1471-A069EF63CA50}"/>
              </a:ext>
            </a:extLst>
          </p:cNvPr>
          <p:cNvSpPr>
            <a:spLocks noGrp="1"/>
          </p:cNvSpPr>
          <p:nvPr>
            <p:ph type="sldNum" idx="12"/>
          </p:nvPr>
        </p:nvSpPr>
        <p:spPr>
          <a:xfrm>
            <a:off x="8358162" y="4810169"/>
            <a:ext cx="548700" cy="227190"/>
          </a:xfrm>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123491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ECEFA-2B20-AC7F-4BC0-4BA93A9AF91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090D99D-B79F-69EC-3759-08CEE0F3C204}"/>
              </a:ext>
            </a:extLst>
          </p:cNvPr>
          <p:cNvSpPr txBox="1"/>
          <p:nvPr/>
        </p:nvSpPr>
        <p:spPr>
          <a:xfrm>
            <a:off x="436051" y="143690"/>
            <a:ext cx="8707949" cy="338554"/>
          </a:xfrm>
          <a:prstGeom prst="rect">
            <a:avLst/>
          </a:prstGeom>
          <a:noFill/>
        </p:spPr>
        <p:txBody>
          <a:bodyPr wrap="square" rtlCol="0">
            <a:spAutoFit/>
          </a:bodyPr>
          <a:lstStyle/>
          <a:p>
            <a:r>
              <a:rPr lang="en-US" sz="1600" b="1" dirty="0"/>
              <a:t>Number of people who were screened for </a:t>
            </a:r>
            <a:r>
              <a:rPr lang="en-US" sz="1600" b="1" dirty="0" err="1"/>
              <a:t>PrEP</a:t>
            </a:r>
            <a:r>
              <a:rPr lang="en-US" sz="1600" b="1" dirty="0"/>
              <a:t>, Jan 1, 2021, to Nov 15, 2024; </a:t>
            </a:r>
            <a:r>
              <a:rPr lang="en-US" sz="1600" b="1" u="sng" dirty="0"/>
              <a:t>n= 67,110</a:t>
            </a:r>
          </a:p>
        </p:txBody>
      </p:sp>
      <p:pic>
        <p:nvPicPr>
          <p:cNvPr id="6" name="Picture 5">
            <a:extLst>
              <a:ext uri="{FF2B5EF4-FFF2-40B4-BE49-F238E27FC236}">
                <a16:creationId xmlns:a16="http://schemas.microsoft.com/office/drawing/2014/main" id="{1F778F02-B157-6967-7265-CF02CF8D9E60}"/>
              </a:ext>
            </a:extLst>
          </p:cNvPr>
          <p:cNvPicPr>
            <a:picLocks noChangeAspect="1"/>
          </p:cNvPicPr>
          <p:nvPr/>
        </p:nvPicPr>
        <p:blipFill>
          <a:blip r:embed="rId2"/>
          <a:stretch>
            <a:fillRect/>
          </a:stretch>
        </p:blipFill>
        <p:spPr>
          <a:xfrm>
            <a:off x="436051" y="566480"/>
            <a:ext cx="3349266" cy="2022957"/>
          </a:xfrm>
          <a:prstGeom prst="rect">
            <a:avLst/>
          </a:prstGeom>
        </p:spPr>
      </p:pic>
      <p:pic>
        <p:nvPicPr>
          <p:cNvPr id="7" name="Picture 6">
            <a:extLst>
              <a:ext uri="{FF2B5EF4-FFF2-40B4-BE49-F238E27FC236}">
                <a16:creationId xmlns:a16="http://schemas.microsoft.com/office/drawing/2014/main" id="{EBB7C7AA-8206-7CB5-DD7C-E6D8A14F62EA}"/>
              </a:ext>
            </a:extLst>
          </p:cNvPr>
          <p:cNvPicPr>
            <a:picLocks noChangeAspect="1"/>
          </p:cNvPicPr>
          <p:nvPr/>
        </p:nvPicPr>
        <p:blipFill>
          <a:blip r:embed="rId3"/>
          <a:stretch>
            <a:fillRect/>
          </a:stretch>
        </p:blipFill>
        <p:spPr>
          <a:xfrm>
            <a:off x="436051" y="2673673"/>
            <a:ext cx="3349266" cy="2013123"/>
          </a:xfrm>
          <a:prstGeom prst="rect">
            <a:avLst/>
          </a:prstGeom>
        </p:spPr>
      </p:pic>
      <p:pic>
        <p:nvPicPr>
          <p:cNvPr id="8" name="Picture 7">
            <a:extLst>
              <a:ext uri="{FF2B5EF4-FFF2-40B4-BE49-F238E27FC236}">
                <a16:creationId xmlns:a16="http://schemas.microsoft.com/office/drawing/2014/main" id="{73928259-CFE4-509A-775C-A37FABBFB2C6}"/>
              </a:ext>
            </a:extLst>
          </p:cNvPr>
          <p:cNvPicPr>
            <a:picLocks noChangeAspect="1"/>
          </p:cNvPicPr>
          <p:nvPr/>
        </p:nvPicPr>
        <p:blipFill>
          <a:blip r:embed="rId4"/>
          <a:stretch>
            <a:fillRect/>
          </a:stretch>
        </p:blipFill>
        <p:spPr>
          <a:xfrm>
            <a:off x="4145902" y="566480"/>
            <a:ext cx="3572456" cy="2000005"/>
          </a:xfrm>
          <a:prstGeom prst="rect">
            <a:avLst/>
          </a:prstGeom>
        </p:spPr>
      </p:pic>
      <p:pic>
        <p:nvPicPr>
          <p:cNvPr id="3" name="Picture 2">
            <a:extLst>
              <a:ext uri="{FF2B5EF4-FFF2-40B4-BE49-F238E27FC236}">
                <a16:creationId xmlns:a16="http://schemas.microsoft.com/office/drawing/2014/main" id="{8D928B81-F96D-358B-F743-9B9820DF91E8}"/>
              </a:ext>
            </a:extLst>
          </p:cNvPr>
          <p:cNvPicPr>
            <a:picLocks noChangeAspect="1"/>
          </p:cNvPicPr>
          <p:nvPr/>
        </p:nvPicPr>
        <p:blipFill>
          <a:blip r:embed="rId5"/>
          <a:stretch>
            <a:fillRect/>
          </a:stretch>
        </p:blipFill>
        <p:spPr>
          <a:xfrm>
            <a:off x="4145902" y="2650721"/>
            <a:ext cx="3572455" cy="2013123"/>
          </a:xfrm>
          <a:prstGeom prst="rect">
            <a:avLst/>
          </a:prstGeom>
        </p:spPr>
      </p:pic>
    </p:spTree>
    <p:extLst>
      <p:ext uri="{BB962C8B-B14F-4D97-AF65-F5344CB8AC3E}">
        <p14:creationId xmlns:p14="http://schemas.microsoft.com/office/powerpoint/2010/main" val="2487682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9445E-A89E-970B-264C-216DFC5FA16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10B159A-7C9B-72E6-D9B0-FE3C586E0BAF}"/>
              </a:ext>
            </a:extLst>
          </p:cNvPr>
          <p:cNvSpPr>
            <a:spLocks noGrp="1"/>
          </p:cNvSpPr>
          <p:nvPr>
            <p:ph type="body" sz="quarter" idx="13"/>
          </p:nvPr>
        </p:nvSpPr>
        <p:spPr>
          <a:xfrm>
            <a:off x="197244" y="1550535"/>
            <a:ext cx="4742150" cy="1960562"/>
          </a:xfrm>
        </p:spPr>
        <p:txBody>
          <a:bodyPr/>
          <a:lstStyle/>
          <a:p>
            <a:r>
              <a:rPr lang="en-US">
                <a:sym typeface="Poppins SemiBold"/>
              </a:rPr>
              <a:t>People Eligible for PrEP, </a:t>
            </a:r>
          </a:p>
          <a:p>
            <a:r>
              <a:rPr lang="en-US" sz="1800">
                <a:sym typeface="Poppins SemiBold"/>
              </a:rPr>
              <a:t>Jan 1, 2021, to Nov 15, 2024</a:t>
            </a:r>
            <a:endParaRPr lang="en-US" sz="1800"/>
          </a:p>
          <a:p>
            <a:endParaRPr lang="en-US"/>
          </a:p>
        </p:txBody>
      </p:sp>
      <p:sp>
        <p:nvSpPr>
          <p:cNvPr id="12" name="Slide Number Placeholder 11">
            <a:extLst>
              <a:ext uri="{FF2B5EF4-FFF2-40B4-BE49-F238E27FC236}">
                <a16:creationId xmlns:a16="http://schemas.microsoft.com/office/drawing/2014/main" id="{49834EB2-E348-EA1B-910C-FC6769CDF6F6}"/>
              </a:ext>
            </a:extLst>
          </p:cNvPr>
          <p:cNvSpPr>
            <a:spLocks noGrp="1"/>
          </p:cNvSpPr>
          <p:nvPr>
            <p:ph type="sldNum" idx="12"/>
          </p:nvPr>
        </p:nvSpPr>
        <p:spPr>
          <a:xfrm>
            <a:off x="8358162" y="4810169"/>
            <a:ext cx="548700" cy="227190"/>
          </a:xfrm>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55038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1385F-618A-400A-063B-4C207B614C2D}"/>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E7406633-309F-99D8-109A-A96658FFB7CC}"/>
              </a:ext>
            </a:extLst>
          </p:cNvPr>
          <p:cNvSpPr txBox="1"/>
          <p:nvPr/>
        </p:nvSpPr>
        <p:spPr>
          <a:xfrm>
            <a:off x="436051" y="143690"/>
            <a:ext cx="8422814" cy="338554"/>
          </a:xfrm>
          <a:prstGeom prst="rect">
            <a:avLst/>
          </a:prstGeom>
          <a:noFill/>
        </p:spPr>
        <p:txBody>
          <a:bodyPr wrap="square" rtlCol="0">
            <a:spAutoFit/>
          </a:bodyPr>
          <a:lstStyle/>
          <a:p>
            <a:r>
              <a:rPr lang="en-US" sz="1600" b="1" dirty="0"/>
              <a:t>Number of people who were eligible for </a:t>
            </a:r>
            <a:r>
              <a:rPr lang="en-US" sz="1600" b="1" dirty="0" err="1"/>
              <a:t>PrEP</a:t>
            </a:r>
            <a:r>
              <a:rPr lang="en-US" sz="1600" b="1" dirty="0"/>
              <a:t>, Jan 1, 2021, to Nov 15, 2024; </a:t>
            </a:r>
            <a:r>
              <a:rPr lang="en-US" sz="1600" b="1" u="sng" dirty="0"/>
              <a:t>n= 46,857</a:t>
            </a:r>
          </a:p>
        </p:txBody>
      </p:sp>
      <p:pic>
        <p:nvPicPr>
          <p:cNvPr id="15" name="Picture 14">
            <a:extLst>
              <a:ext uri="{FF2B5EF4-FFF2-40B4-BE49-F238E27FC236}">
                <a16:creationId xmlns:a16="http://schemas.microsoft.com/office/drawing/2014/main" id="{B73C894F-95C2-CC17-B9C3-E078BD43C90C}"/>
              </a:ext>
            </a:extLst>
          </p:cNvPr>
          <p:cNvPicPr>
            <a:picLocks noChangeAspect="1"/>
          </p:cNvPicPr>
          <p:nvPr/>
        </p:nvPicPr>
        <p:blipFill>
          <a:blip r:embed="rId2"/>
          <a:stretch>
            <a:fillRect/>
          </a:stretch>
        </p:blipFill>
        <p:spPr>
          <a:xfrm>
            <a:off x="436051" y="509410"/>
            <a:ext cx="3408552" cy="2048758"/>
          </a:xfrm>
          <a:prstGeom prst="rect">
            <a:avLst/>
          </a:prstGeom>
        </p:spPr>
      </p:pic>
      <p:pic>
        <p:nvPicPr>
          <p:cNvPr id="17" name="Picture 16">
            <a:extLst>
              <a:ext uri="{FF2B5EF4-FFF2-40B4-BE49-F238E27FC236}">
                <a16:creationId xmlns:a16="http://schemas.microsoft.com/office/drawing/2014/main" id="{7E1FB6C6-284F-3F49-31CF-B5B501F10D2C}"/>
              </a:ext>
            </a:extLst>
          </p:cNvPr>
          <p:cNvPicPr>
            <a:picLocks noChangeAspect="1"/>
          </p:cNvPicPr>
          <p:nvPr/>
        </p:nvPicPr>
        <p:blipFill>
          <a:blip r:embed="rId3"/>
          <a:stretch>
            <a:fillRect/>
          </a:stretch>
        </p:blipFill>
        <p:spPr>
          <a:xfrm>
            <a:off x="4096147" y="509410"/>
            <a:ext cx="3408550" cy="2048757"/>
          </a:xfrm>
          <a:prstGeom prst="rect">
            <a:avLst/>
          </a:prstGeom>
        </p:spPr>
      </p:pic>
      <p:pic>
        <p:nvPicPr>
          <p:cNvPr id="2" name="Picture 1">
            <a:extLst>
              <a:ext uri="{FF2B5EF4-FFF2-40B4-BE49-F238E27FC236}">
                <a16:creationId xmlns:a16="http://schemas.microsoft.com/office/drawing/2014/main" id="{795FE00B-93A5-9A5F-5465-39850887960C}"/>
              </a:ext>
            </a:extLst>
          </p:cNvPr>
          <p:cNvPicPr>
            <a:picLocks noChangeAspect="1"/>
          </p:cNvPicPr>
          <p:nvPr/>
        </p:nvPicPr>
        <p:blipFill>
          <a:blip r:embed="rId4"/>
          <a:stretch>
            <a:fillRect/>
          </a:stretch>
        </p:blipFill>
        <p:spPr>
          <a:xfrm>
            <a:off x="4096148" y="2682031"/>
            <a:ext cx="3408550" cy="2048756"/>
          </a:xfrm>
          <a:prstGeom prst="rect">
            <a:avLst/>
          </a:prstGeom>
        </p:spPr>
      </p:pic>
      <p:pic>
        <p:nvPicPr>
          <p:cNvPr id="3" name="Picture 2">
            <a:extLst>
              <a:ext uri="{FF2B5EF4-FFF2-40B4-BE49-F238E27FC236}">
                <a16:creationId xmlns:a16="http://schemas.microsoft.com/office/drawing/2014/main" id="{1DA0CE92-34F4-301E-400B-179047F035A9}"/>
              </a:ext>
            </a:extLst>
          </p:cNvPr>
          <p:cNvPicPr>
            <a:picLocks noChangeAspect="1"/>
          </p:cNvPicPr>
          <p:nvPr/>
        </p:nvPicPr>
        <p:blipFill>
          <a:blip r:embed="rId5"/>
          <a:stretch>
            <a:fillRect/>
          </a:stretch>
        </p:blipFill>
        <p:spPr>
          <a:xfrm>
            <a:off x="436052" y="2682031"/>
            <a:ext cx="3408550" cy="2048756"/>
          </a:xfrm>
          <a:prstGeom prst="rect">
            <a:avLst/>
          </a:prstGeom>
        </p:spPr>
      </p:pic>
    </p:spTree>
    <p:extLst>
      <p:ext uri="{BB962C8B-B14F-4D97-AF65-F5344CB8AC3E}">
        <p14:creationId xmlns:p14="http://schemas.microsoft.com/office/powerpoint/2010/main" val="2141405121"/>
      </p:ext>
    </p:extLst>
  </p:cSld>
  <p:clrMapOvr>
    <a:masterClrMapping/>
  </p:clrMapOvr>
</p:sld>
</file>

<file path=ppt/theme/theme1.xml><?xml version="1.0" encoding="utf-8"?>
<a:theme xmlns:a="http://schemas.openxmlformats.org/drawingml/2006/main" name="Simple Light">
  <a:themeElements>
    <a:clrScheme name="DPH Primary">
      <a:dk1>
        <a:srgbClr val="000000"/>
      </a:dk1>
      <a:lt1>
        <a:srgbClr val="FFFFFF"/>
      </a:lt1>
      <a:dk2>
        <a:srgbClr val="595959"/>
      </a:dk2>
      <a:lt2>
        <a:srgbClr val="EEEEEE"/>
      </a:lt2>
      <a:accent1>
        <a:srgbClr val="3371E7"/>
      </a:accent1>
      <a:accent2>
        <a:srgbClr val="C6D4FB"/>
      </a:accent2>
      <a:accent3>
        <a:srgbClr val="00214D"/>
      </a:accent3>
      <a:accent4>
        <a:srgbClr val="003D9C"/>
      </a:accent4>
      <a:accent5>
        <a:srgbClr val="7094F5"/>
      </a:accent5>
      <a:accent6>
        <a:srgbClr val="FFFFFF"/>
      </a:accent6>
      <a:hlink>
        <a:srgbClr val="3371E7"/>
      </a:hlink>
      <a:folHlink>
        <a:srgbClr val="3371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H PPT Template Arial.potx" id="{4627BB07-AFFB-421A-9DC0-623677847BCF}" vid="{3D90875B-AB71-475A-81BA-29DECA7B7212}"/>
    </a:ext>
  </a:extLst>
</a:theme>
</file>

<file path=ppt/theme/theme2.xml><?xml version="1.0" encoding="utf-8"?>
<a:theme xmlns:a="http://schemas.openxmlformats.org/drawingml/2006/main" name="Custom Design">
  <a:themeElements>
    <a:clrScheme name="DPH Secondary">
      <a:dk1>
        <a:srgbClr val="000000"/>
      </a:dk1>
      <a:lt1>
        <a:srgbClr val="FFFFFF"/>
      </a:lt1>
      <a:dk2>
        <a:srgbClr val="595959"/>
      </a:dk2>
      <a:lt2>
        <a:srgbClr val="EEEEEE"/>
      </a:lt2>
      <a:accent1>
        <a:srgbClr val="04722F"/>
      </a:accent1>
      <a:accent2>
        <a:srgbClr val="02B346"/>
      </a:accent2>
      <a:accent3>
        <a:srgbClr val="F27124"/>
      </a:accent3>
      <a:accent4>
        <a:srgbClr val="FAAA19"/>
      </a:accent4>
      <a:accent5>
        <a:srgbClr val="D8343E"/>
      </a:accent5>
      <a:accent6>
        <a:srgbClr val="94343E"/>
      </a:accent6>
      <a:hlink>
        <a:srgbClr val="3371E7"/>
      </a:hlink>
      <a:folHlink>
        <a:srgbClr val="3371E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PH PPT Template Arial.potx" id="{4627BB07-AFFB-421A-9DC0-623677847BCF}" vid="{7E92A2E6-6510-4F0A-84DE-7F7AD4528C6E}"/>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B619193CF7B478C5BC34F04A29724" ma:contentTypeVersion="17" ma:contentTypeDescription="Create a new document." ma:contentTypeScope="" ma:versionID="cbd0282b0243481cb2fa0714a1d24e71">
  <xsd:schema xmlns:xsd="http://www.w3.org/2001/XMLSchema" xmlns:xs="http://www.w3.org/2001/XMLSchema" xmlns:p="http://schemas.microsoft.com/office/2006/metadata/properties" xmlns:ns2="5b2721fe-2f98-4351-9b09-c3ef2c0160a9" xmlns:ns3="ade5f32e-50a8-45d6-89e9-0ef7825d3ddb" targetNamespace="http://schemas.microsoft.com/office/2006/metadata/properties" ma:root="true" ma:fieldsID="418609490bde02e59049bc639c79e990" ns2:_="" ns3:_="">
    <xsd:import namespace="5b2721fe-2f98-4351-9b09-c3ef2c0160a9"/>
    <xsd:import namespace="ade5f32e-50a8-45d6-89e9-0ef7825d3ddb"/>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TaxCatchAll" minOccurs="0"/>
                <xsd:element ref="ns2:MediaServiceGenerationTime" minOccurs="0"/>
                <xsd:element ref="ns2:MediaServiceEventHashCode" minOccurs="0"/>
                <xsd:element ref="ns2:lcf76f155ced4ddcb4097134ff3c332f" minOccurs="0"/>
                <xsd:element ref="ns2:MediaServiceObjectDetectorVersions" minOccurs="0"/>
                <xsd:element ref="ns2:MediaServiceOCR"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2721fe-2f98-4351-9b09-c3ef2c016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c84f415-12af-4123-9f1a-c7f377bf9f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e5f32e-50a8-45d6-89e9-0ef7825d3dd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eeda3ff-db21-4000-bb8c-c6a26475b5c4}" ma:internalName="TaxCatchAll" ma:showField="CatchAllData" ma:web="ade5f32e-50a8-45d6-89e9-0ef7825d3dd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de5f32e-50a8-45d6-89e9-0ef7825d3ddb" xsi:nil="true"/>
    <lcf76f155ced4ddcb4097134ff3c332f xmlns="5b2721fe-2f98-4351-9b09-c3ef2c0160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C68AC8-487F-462D-B99F-2D5E9AC9F479}"/>
</file>

<file path=customXml/itemProps2.xml><?xml version="1.0" encoding="utf-8"?>
<ds:datastoreItem xmlns:ds="http://schemas.openxmlformats.org/officeDocument/2006/customXml" ds:itemID="{79B109D9-9280-429C-88ED-8D6663148616}"/>
</file>

<file path=customXml/itemProps3.xml><?xml version="1.0" encoding="utf-8"?>
<ds:datastoreItem xmlns:ds="http://schemas.openxmlformats.org/officeDocument/2006/customXml" ds:itemID="{B85F79FE-E91D-41D0-B674-CE601EA50E55}"/>
</file>

<file path=docProps/app.xml><?xml version="1.0" encoding="utf-8"?>
<Properties xmlns="http://schemas.openxmlformats.org/officeDocument/2006/extended-properties" xmlns:vt="http://schemas.openxmlformats.org/officeDocument/2006/docPropsVTypes">
  <Template>DPH PPT Template Arial</Template>
  <TotalTime>6</TotalTime>
  <Words>516</Words>
  <Application>Microsoft Office PowerPoint</Application>
  <PresentationFormat>On-screen Show (16:9)</PresentationFormat>
  <Paragraphs>58</Paragraphs>
  <Slides>17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Poppins SemiBold</vt:lpstr>
      <vt:lpstr>Poppins</vt:lpstr>
      <vt:lpstr>Arial</vt:lpstr>
      <vt:lpstr>Aptos Display</vt:lpstr>
      <vt:lpstr>HCo Whitney</vt:lpstr>
      <vt:lpstr>Aptos</vt:lpstr>
      <vt:lpstr>Simple Light</vt:lpstr>
      <vt:lpstr>Custom Design</vt:lpstr>
      <vt:lpstr>PrEP Data Update </vt:lpstr>
      <vt:lpstr>PowerPoint Presentation</vt:lpstr>
      <vt:lpstr>PrEP Data Limitations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Luis F. Díaz-Matos Epidemiologist TB, HIV, STD &amp; Viral Hepatitis Programs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Chris Boyle</dc:creator>
  <cp:lastModifiedBy>David Bechtel</cp:lastModifiedBy>
  <cp:revision>28</cp:revision>
  <dcterms:created xsi:type="dcterms:W3CDTF">2024-04-18T18:07:11Z</dcterms:created>
  <dcterms:modified xsi:type="dcterms:W3CDTF">2025-02-18T16:55:23Z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0x010100192B619193CF7B478C5BC34F04A29724</vt:lpwstr>
  </property>
</Properties>
</file>