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42" r:id="rId5"/>
    <p:sldId id="607" r:id="rId6"/>
    <p:sldId id="589" r:id="rId7"/>
    <p:sldId id="590" r:id="rId8"/>
    <p:sldId id="257" r:id="rId9"/>
    <p:sldId id="591" r:id="rId10"/>
    <p:sldId id="580" r:id="rId11"/>
    <p:sldId id="592" r:id="rId12"/>
    <p:sldId id="604" r:id="rId13"/>
    <p:sldId id="606" r:id="rId14"/>
    <p:sldId id="600" r:id="rId15"/>
    <p:sldId id="601" r:id="rId16"/>
    <p:sldId id="603" r:id="rId17"/>
    <p:sldId id="602" r:id="rId18"/>
    <p:sldId id="608" r:id="rId19"/>
  </p:sldIdLst>
  <p:sldSz cx="9144000" cy="6858000" type="screen4x3"/>
  <p:notesSz cx="6997700" cy="9271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E80FA"/>
    <a:srgbClr val="8BE3EF"/>
    <a:srgbClr val="FFCC00"/>
    <a:srgbClr val="FF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C4541-54AE-47F2-819E-AC15329E7242}" v="9" dt="2025-01-14T15:43:39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6369" autoAdjust="0"/>
  </p:normalViewPr>
  <p:slideViewPr>
    <p:cSldViewPr>
      <p:cViewPr varScale="1">
        <p:scale>
          <a:sx n="68" d="100"/>
          <a:sy n="68" d="100"/>
        </p:scale>
        <p:origin x="1685" y="53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25ABC02-E564-F169-AE99-040D893D66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83535FA-F03C-95FE-43F8-76D3E45661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633B6BCE-481F-F7CF-05CD-70DC5115A1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2E247E10-CE71-F423-FADE-199C40B9CD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C724B8DB-189D-4F7B-80F1-CD71E6C6DF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4A1A7D-1961-BD81-B4BB-9336367CF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A632689-7074-8EC9-CCA4-058122AF6A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75622D5-78FC-353F-ACE6-780DFECB7F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34CE0A9-E6D5-7E4E-ED6C-570A1910F2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E086E21-4A2D-FE22-7081-2F6784073A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3ED777F8-B19E-9729-8BFD-AAFC45343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9C94201E-2153-4A4D-8D71-8A24AE41F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3380-8062-479B-92EF-052725566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5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4201E-2153-4A4D-8D71-8A24AE41FF7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611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D8F18EC-1E54-153A-EC30-F30F6C8E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F36A604-8D31-53A3-A7D3-85CA0F65F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863" y="1057275"/>
            <a:ext cx="1841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2339975"/>
            <a:ext cx="7315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7175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00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48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6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38100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1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447800"/>
            <a:ext cx="7772400" cy="4191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189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002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4pPr>
            <a:lvl5pPr marL="20574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7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3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8100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91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52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6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64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AFA2B3-9190-D474-C31F-B26B84E18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3E9531-DF25-90EB-BDFE-43A2EC305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0FCFF6E-8309-157A-4039-EB60657966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30" name="Line 25">
            <a:extLst>
              <a:ext uri="{FF2B5EF4-FFF2-40B4-BE49-F238E27FC236}">
                <a16:creationId xmlns:a16="http://schemas.microsoft.com/office/drawing/2014/main" id="{0BF2EB19-6300-7EBF-004D-B481B62A87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219200"/>
            <a:ext cx="8515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71879/spotlight-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0CD7C16-8DFC-DFE0-FC5D-2727E9C533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8915400" cy="1308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chemeClr val="accent6"/>
                </a:solidFill>
              </a:rPr>
              <a:t>January 15, 2025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304132" name="Rectangle 4">
            <a:extLst>
              <a:ext uri="{FF2B5EF4-FFF2-40B4-BE49-F238E27FC236}">
                <a16:creationId xmlns:a16="http://schemas.microsoft.com/office/drawing/2014/main" id="{758B7C3E-BE1F-F0B9-C665-3301FB6E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74236"/>
            <a:ext cx="8382000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</a:rPr>
              <a:t>Introduction to the Quality &amp; Performance Measures Team</a:t>
            </a:r>
          </a:p>
          <a:p>
            <a:pPr algn="ctr">
              <a:defRPr/>
            </a:pPr>
            <a:endParaRPr lang="en-US" altLang="en-US"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Setting Expectations and Making Impact!</a:t>
            </a:r>
          </a:p>
          <a:p>
            <a:pPr algn="ctr">
              <a:defRPr/>
            </a:pPr>
            <a:endParaRPr lang="en-US" altLang="en-US"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93691BFA-385F-F681-A549-F5E2AE60F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1" y="618808"/>
            <a:ext cx="2620494" cy="135542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C1DC69-4710-4D12-C03A-DCD04B090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22" y="483995"/>
            <a:ext cx="1334125" cy="1573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0CA2-5258-929A-D450-DAFF3600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FD94-2DDB-63BC-FC64-41B34A95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QPM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323A-BAF2-16FE-ECAD-F3C0F311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9154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QPM activities cut across all 4 Plan goals</a:t>
            </a:r>
          </a:p>
          <a:p>
            <a:pPr>
              <a:spcBef>
                <a:spcPts val="1200"/>
              </a:spcBef>
            </a:pPr>
            <a:r>
              <a:rPr lang="en-US" dirty="0"/>
              <a:t>QPM has focused on: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Objective 1.2: decrease disparities in new HIV diagnoses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Objective 2.4: increase housing access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Objective 3.1: develop stigma indicator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Objective 4.3: monitor Plan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E367-0368-3031-BFD6-0FE521CE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829550" cy="285273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INITIAL 2025 QPM WORKPLAN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C50D9-B171-4223-0C88-0368F3020F88}"/>
              </a:ext>
            </a:extLst>
          </p:cNvPr>
          <p:cNvSpPr txBox="1"/>
          <p:nvPr/>
        </p:nvSpPr>
        <p:spPr>
          <a:xfrm>
            <a:off x="228600" y="4572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Our Work Look Like This Year?</a:t>
            </a:r>
          </a:p>
        </p:txBody>
      </p:sp>
    </p:spTree>
    <p:extLst>
      <p:ext uri="{BB962C8B-B14F-4D97-AF65-F5344CB8AC3E}">
        <p14:creationId xmlns:p14="http://schemas.microsoft.com/office/powerpoint/2010/main" val="141310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F114-4137-C315-8D51-6829A09C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QPM Meetings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D4A685-FE45-C822-9F0F-EA72679AD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74525"/>
              </p:ext>
            </p:extLst>
          </p:nvPr>
        </p:nvGraphicFramePr>
        <p:xfrm>
          <a:off x="457200" y="1447800"/>
          <a:ext cx="8458200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26116216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828039340"/>
                    </a:ext>
                  </a:extLst>
                </a:gridCol>
                <a:gridCol w="1078008">
                  <a:extLst>
                    <a:ext uri="{9D8B030D-6E8A-4147-A177-3AD203B41FA5}">
                      <a16:colId xmlns:a16="http://schemas.microsoft.com/office/drawing/2014/main" val="701307248"/>
                    </a:ext>
                  </a:extLst>
                </a:gridCol>
                <a:gridCol w="3151092">
                  <a:extLst>
                    <a:ext uri="{9D8B030D-6E8A-4147-A177-3AD203B41FA5}">
                      <a16:colId xmlns:a16="http://schemas.microsoft.com/office/drawing/2014/main" val="4102027410"/>
                    </a:ext>
                  </a:extLst>
                </a:gridCol>
              </a:tblGrid>
              <a:tr h="4277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22964"/>
                  </a:ext>
                </a:extLst>
              </a:tr>
              <a:tr h="798379">
                <a:tc>
                  <a:txBody>
                    <a:bodyPr/>
                    <a:lstStyle/>
                    <a:p>
                      <a:r>
                        <a:rPr lang="en-US" b="1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dirty="0"/>
                        <a:t>Orientation, QI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 Spotlight, Planning Quality Summit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28925"/>
                  </a:ext>
                </a:extLst>
              </a:tr>
              <a:tr h="798379">
                <a:tc>
                  <a:txBody>
                    <a:bodyPr/>
                    <a:lstStyle/>
                    <a:p>
                      <a:r>
                        <a:rPr lang="en-US" b="1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Indicator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52084"/>
                  </a:ext>
                </a:extLst>
              </a:tr>
              <a:tr h="798379">
                <a:tc>
                  <a:txBody>
                    <a:bodyPr/>
                    <a:lstStyle/>
                    <a:p>
                      <a:r>
                        <a:rPr lang="en-US" b="1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 Spotlight, Plan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Dats Presentation, Quality Summit Prep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67391"/>
                  </a:ext>
                </a:extLst>
              </a:tr>
              <a:tr h="798379">
                <a:tc>
                  <a:txBody>
                    <a:bodyPr/>
                    <a:lstStyle/>
                    <a:p>
                      <a:r>
                        <a:rPr lang="en-US" b="1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Linkage to Care / Rapid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Summit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7067"/>
                  </a:ext>
                </a:extLst>
              </a:tr>
              <a:tr h="798379">
                <a:tc>
                  <a:txBody>
                    <a:bodyPr/>
                    <a:lstStyle/>
                    <a:p>
                      <a:r>
                        <a:rPr lang="en-US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Indicators and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 Focus Areas, 2026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4306B-3F3A-E802-96AC-B98640117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0AE7F-5115-B603-9D17-2A34F4E5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 b="1" dirty="0">
                <a:solidFill>
                  <a:srgbClr val="FF0000"/>
                </a:solidFill>
              </a:rPr>
              <a:t>We Want To Hear From You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2581-C4B3-7877-CCC0-39438DEF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4" y="1657806"/>
            <a:ext cx="5819031" cy="4119172"/>
          </a:xfrm>
        </p:spPr>
        <p:txBody>
          <a:bodyPr anchor="t"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Please complete the poll to decide on a topic for the </a:t>
            </a:r>
            <a:r>
              <a:rPr lang="en-US" sz="3200" b="1" dirty="0">
                <a:solidFill>
                  <a:srgbClr val="FF0000"/>
                </a:solidFill>
              </a:rPr>
              <a:t>September</a:t>
            </a:r>
            <a:r>
              <a:rPr lang="en-US" sz="3200" dirty="0"/>
              <a:t> data presentation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Poll icon Stock Vector Images - Alamy">
            <a:extLst>
              <a:ext uri="{FF2B5EF4-FFF2-40B4-BE49-F238E27FC236}">
                <a16:creationId xmlns:a16="http://schemas.microsoft.com/office/drawing/2014/main" id="{CEDDC7A9-90AB-285F-DE28-709B0AC79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8483" b="7885"/>
          <a:stretch/>
        </p:blipFill>
        <p:spPr bwMode="auto">
          <a:xfrm>
            <a:off x="6185916" y="2044438"/>
            <a:ext cx="2955798" cy="37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8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76D0-8151-2045-9040-3D062A64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‘QI Spotlight’ Mini-Presentations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A567-2DE3-2AEE-4E48-9CBA9B6A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47800"/>
            <a:ext cx="4267199" cy="4191000"/>
          </a:xfrm>
        </p:spPr>
        <p:txBody>
          <a:bodyPr/>
          <a:lstStyle/>
          <a:p>
            <a:r>
              <a:rPr lang="en-US" dirty="0"/>
              <a:t>Highlight several QI projects at QPM meetings this year</a:t>
            </a:r>
          </a:p>
          <a:p>
            <a:r>
              <a:rPr lang="en-US" dirty="0"/>
              <a:t>Brief presentations (10-15 minutes)</a:t>
            </a:r>
          </a:p>
          <a:p>
            <a:r>
              <a:rPr lang="en-US" dirty="0"/>
              <a:t>Members can volunteer or nominate a project </a:t>
            </a:r>
          </a:p>
        </p:txBody>
      </p:sp>
      <p:pic>
        <p:nvPicPr>
          <p:cNvPr id="9" name="Picture 8" descr="A yellow spot light shining&#10;&#10;Description automatically generated">
            <a:extLst>
              <a:ext uri="{FF2B5EF4-FFF2-40B4-BE49-F238E27FC236}">
                <a16:creationId xmlns:a16="http://schemas.microsoft.com/office/drawing/2014/main" id="{855608FC-D5F3-4B16-72B0-7E945BF9E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96555" y="1447800"/>
            <a:ext cx="3962401" cy="3707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2AE4AF-0EEE-B853-890A-8697CC777DCB}"/>
              </a:ext>
            </a:extLst>
          </p:cNvPr>
          <p:cNvSpPr txBox="1"/>
          <p:nvPr/>
        </p:nvSpPr>
        <p:spPr>
          <a:xfrm>
            <a:off x="392290" y="5289470"/>
            <a:ext cx="845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i="1" dirty="0"/>
              <a:t>Projects that address a key </a:t>
            </a:r>
            <a:r>
              <a:rPr lang="en-US" i="1"/>
              <a:t>focus area and</a:t>
            </a:r>
            <a:r>
              <a:rPr lang="en-US" i="1" dirty="0"/>
              <a:t>/</a:t>
            </a:r>
            <a:r>
              <a:rPr lang="en-US" i="1"/>
              <a:t>or generate </a:t>
            </a:r>
            <a:r>
              <a:rPr lang="en-US" i="1" dirty="0"/>
              <a:t>lots of lessons learned / insights / new ideas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83532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3B46-525D-A279-3EB0-83355D1F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Expected of a QPM Team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6B98-FF1B-CB79-EAF1-EC988231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r>
              <a:rPr lang="en-US" dirty="0"/>
              <a:t>Actively engage in our discussions and decision making</a:t>
            </a:r>
          </a:p>
          <a:p>
            <a:r>
              <a:rPr lang="en-US" dirty="0"/>
              <a:t>Share your jurisdictions’ QI efforts</a:t>
            </a:r>
          </a:p>
          <a:p>
            <a:r>
              <a:rPr lang="en-US" dirty="0"/>
              <a:t>Bring our discussions back to your agency</a:t>
            </a:r>
          </a:p>
          <a:p>
            <a:r>
              <a:rPr lang="en-US" dirty="0"/>
              <a:t>Implement any new QI tips that you have learned</a:t>
            </a:r>
          </a:p>
          <a:p>
            <a:r>
              <a:rPr lang="en-US" dirty="0"/>
              <a:t>Help us continuously improve as a planning body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60BA-EE6D-2608-5422-459D9BB3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In The Right Place If..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581F4-C21E-63E1-0B0B-F9BE2496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05000"/>
            <a:ext cx="8001000" cy="4191000"/>
          </a:xfrm>
        </p:spPr>
        <p:txBody>
          <a:bodyPr/>
          <a:lstStyle/>
          <a:p>
            <a:r>
              <a:rPr lang="en-US" dirty="0"/>
              <a:t>You value impact, alignment and improvement</a:t>
            </a:r>
          </a:p>
          <a:p>
            <a:r>
              <a:rPr lang="en-US" dirty="0"/>
              <a:t>You believe there is always a way to be better</a:t>
            </a:r>
          </a:p>
          <a:p>
            <a:r>
              <a:rPr lang="en-US" dirty="0"/>
              <a:t>You implement quality as a standard practice</a:t>
            </a:r>
          </a:p>
          <a:p>
            <a:r>
              <a:rPr lang="en-US" dirty="0"/>
              <a:t>You are interested in being part of a quality improvement team</a:t>
            </a:r>
          </a:p>
          <a:p>
            <a:r>
              <a:rPr lang="en-US" dirty="0"/>
              <a:t>You appreciate how data can improve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2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4520-5913-0E24-87A3-E9BE4C9D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57400"/>
            <a:ext cx="4452243" cy="4256378"/>
          </a:xfrm>
        </p:spPr>
        <p:txBody>
          <a:bodyPr anchor="t"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Review and discuss </a:t>
            </a:r>
            <a:r>
              <a:rPr lang="en-US" sz="2400" b="1" dirty="0"/>
              <a:t>data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Develop </a:t>
            </a:r>
            <a:r>
              <a:rPr lang="en-US" sz="2400" b="1" dirty="0"/>
              <a:t>indicators</a:t>
            </a:r>
            <a:r>
              <a:rPr lang="en-US" sz="2400" dirty="0"/>
              <a:t> to track our progress in ending the syndemic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Help improve the </a:t>
            </a:r>
            <a:r>
              <a:rPr lang="en-US" sz="2400" b="1" dirty="0"/>
              <a:t>quality</a:t>
            </a:r>
            <a:r>
              <a:rPr lang="en-US" sz="2400" dirty="0"/>
              <a:t> of HIV Prevention and Care in CT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3353F-5565-7350-A20D-0F66EB42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44" y="1534822"/>
            <a:ext cx="4080519" cy="37976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1A4302-4B0B-D961-3395-DD9CAC8EC4F9}"/>
              </a:ext>
            </a:extLst>
          </p:cNvPr>
          <p:cNvSpPr txBox="1"/>
          <p:nvPr/>
        </p:nvSpPr>
        <p:spPr>
          <a:xfrm>
            <a:off x="1524000" y="392264"/>
            <a:ext cx="844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QPM Committee Charge</a:t>
            </a:r>
          </a:p>
        </p:txBody>
      </p:sp>
    </p:spTree>
    <p:extLst>
      <p:ext uri="{BB962C8B-B14F-4D97-AF65-F5344CB8AC3E}">
        <p14:creationId xmlns:p14="http://schemas.microsoft.com/office/powerpoint/2010/main" val="384637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Statistics with solid fill">
            <a:extLst>
              <a:ext uri="{FF2B5EF4-FFF2-40B4-BE49-F238E27FC236}">
                <a16:creationId xmlns:a16="http://schemas.microsoft.com/office/drawing/2014/main" id="{0CBEC387-E338-303B-74D1-0B2B91EF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65636"/>
            <a:ext cx="3100467" cy="310046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7FFDA-02B9-0B9A-86E7-9A90C7DD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#1: Review and Discuss Data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4520-5913-0E24-87A3-E9BE4C9D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209" y="2798064"/>
            <a:ext cx="5317392" cy="3602735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-Review and discuss data on team-identified priority topics and Plan indicators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-Presentations at CHPC meetings, with ‘deeper dives’ in QPM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-2025 topics to include: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PrEP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Linkage to Care / Rapid Start</a:t>
            </a:r>
          </a:p>
          <a:p>
            <a:pPr marL="0" indent="0">
              <a:buNone/>
            </a:pP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2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Data?  Numbers = People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28650" y="1676400"/>
            <a:ext cx="4885934" cy="381357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Numbers = people 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Numbers drive decision-making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Assess attitudes and perceptions including customer satisfaction and experience  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Document needs and gaps 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Measure performance 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Improve services 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Show impact of the resources used 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Numbers = resources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19800" y="1676400"/>
            <a:ext cx="2495550" cy="36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FFDA-02B9-0B9A-86E7-9A90C7DD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381000"/>
            <a:ext cx="10515599" cy="782609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#2: Develop &amp;Track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4520-5913-0E24-87A3-E9BE4C9D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6784"/>
            <a:ext cx="3657599" cy="3466708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Annual review of progress on indicators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Update indicators for 2027-31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DC6D6-C038-5BD5-E5BD-B90DB1B21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67" y="1752600"/>
            <a:ext cx="5632331" cy="377150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080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1B15460-A115-11BB-ACF5-48DA910C2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Indicators Show Us How are we doing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FBFF488-A70A-C7FA-C82E-E607BC5E5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912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7FFDA-02B9-0B9A-86E7-9A90C7DD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640080"/>
            <a:ext cx="4643628" cy="148132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9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Charge #3 Support Statewide Quality Improvement (QI) Efforts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4520-5913-0E24-87A3-E9BE4C9D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900"/>
              <a:t>Share the results of QI projects across the different Ryan White Parts – promising practices </a:t>
            </a:r>
            <a:r>
              <a:rPr lang="en-US" sz="1900" u="sng"/>
              <a:t>and</a:t>
            </a:r>
            <a:r>
              <a:rPr lang="en-US" sz="1900"/>
              <a:t> lessons learned </a:t>
            </a:r>
          </a:p>
          <a:p>
            <a:pPr>
              <a:spcBef>
                <a:spcPts val="1200"/>
              </a:spcBef>
            </a:pPr>
            <a:r>
              <a:rPr lang="en-US" sz="1900"/>
              <a:t>Use data to identify future QI projects on key topics</a:t>
            </a:r>
          </a:p>
          <a:p>
            <a:pPr>
              <a:spcBef>
                <a:spcPts val="1200"/>
              </a:spcBef>
            </a:pPr>
            <a:r>
              <a:rPr lang="en-US" sz="1900"/>
              <a:t>Hold an annual Quality Summit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3E86D-8A51-6590-AB53-C4FFE28F8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86" y="779016"/>
            <a:ext cx="4094226" cy="52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F42BD-98DF-9E86-A0A8-2AA81721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DDF4-C1A9-9CEA-DCAB-E0943919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981200"/>
            <a:ext cx="9296400" cy="1785937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How does the work of the QPM Team align with the Integrated Plan?</a:t>
            </a:r>
          </a:p>
        </p:txBody>
      </p:sp>
      <p:pic>
        <p:nvPicPr>
          <p:cNvPr id="6" name="Graphic 5" descr="Chevron arrows with solid fill">
            <a:extLst>
              <a:ext uri="{FF2B5EF4-FFF2-40B4-BE49-F238E27FC236}">
                <a16:creationId xmlns:a16="http://schemas.microsoft.com/office/drawing/2014/main" id="{981322CF-A825-BF68-E2D5-C6F1B789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200" y="3962400"/>
            <a:ext cx="1371600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737C5-E3E7-79F7-EB07-AB768025852C}"/>
              </a:ext>
            </a:extLst>
          </p:cNvPr>
          <p:cNvSpPr txBox="1"/>
          <p:nvPr/>
        </p:nvSpPr>
        <p:spPr>
          <a:xfrm>
            <a:off x="1752600" y="381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Talk Alignment</a:t>
            </a:r>
          </a:p>
        </p:txBody>
      </p:sp>
    </p:spTree>
    <p:extLst>
      <p:ext uri="{BB962C8B-B14F-4D97-AF65-F5344CB8AC3E}">
        <p14:creationId xmlns:p14="http://schemas.microsoft.com/office/powerpoint/2010/main" val="2693099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B619193CF7B478C5BC34F04A29724" ma:contentTypeVersion="17" ma:contentTypeDescription="Create a new document." ma:contentTypeScope="" ma:versionID="cbd0282b0243481cb2fa0714a1d24e71">
  <xsd:schema xmlns:xsd="http://www.w3.org/2001/XMLSchema" xmlns:xs="http://www.w3.org/2001/XMLSchema" xmlns:p="http://schemas.microsoft.com/office/2006/metadata/properties" xmlns:ns2="5b2721fe-2f98-4351-9b09-c3ef2c0160a9" xmlns:ns3="ade5f32e-50a8-45d6-89e9-0ef7825d3ddb" targetNamespace="http://schemas.microsoft.com/office/2006/metadata/properties" ma:root="true" ma:fieldsID="418609490bde02e59049bc639c79e990" ns2:_="" ns3:_="">
    <xsd:import namespace="5b2721fe-2f98-4351-9b09-c3ef2c0160a9"/>
    <xsd:import namespace="ade5f32e-50a8-45d6-89e9-0ef7825d3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721fe-2f98-4351-9b09-c3ef2c01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c84f415-12af-4123-9f1a-c7f377bf9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f32e-50a8-45d6-89e9-0ef7825d3dd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eda3ff-db21-4000-bb8c-c6a26475b5c4}" ma:internalName="TaxCatchAll" ma:showField="CatchAllData" ma:web="ade5f32e-50a8-45d6-89e9-0ef7825d3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e5f32e-50a8-45d6-89e9-0ef7825d3ddb" xsi:nil="true"/>
    <lcf76f155ced4ddcb4097134ff3c332f xmlns="5b2721fe-2f98-4351-9b09-c3ef2c0160a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B8AD6-7880-4467-85F1-0217E10D5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2721fe-2f98-4351-9b09-c3ef2c0160a9"/>
    <ds:schemaRef ds:uri="ade5f32e-50a8-45d6-89e9-0ef7825d3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26DDB-691F-48F9-8223-33825119B29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de5f32e-50a8-45d6-89e9-0ef7825d3ddb"/>
    <ds:schemaRef ds:uri="5b2721fe-2f98-4351-9b09-c3ef2c0160a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1694B0-54A2-4F38-AA76-47B76DCE2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506</Words>
  <Application>Microsoft Office PowerPoint</Application>
  <PresentationFormat>On-screen Show (4:3)</PresentationFormat>
  <Paragraphs>93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NQC_PPT_Template</vt:lpstr>
      <vt:lpstr>PowerPoint Presentation</vt:lpstr>
      <vt:lpstr>You Are In The Right Place If..</vt:lpstr>
      <vt:lpstr>PowerPoint Presentation</vt:lpstr>
      <vt:lpstr>Charge #1: Review and Discuss Data</vt:lpstr>
      <vt:lpstr>Why Data?  Numbers = People </vt:lpstr>
      <vt:lpstr>Charge #2: Develop &amp;Track Indicators</vt:lpstr>
      <vt:lpstr>Indicators Show Us How are we doing</vt:lpstr>
      <vt:lpstr>Committee Charge #3 Support Statewide Quality Improvement (QI) Efforts</vt:lpstr>
      <vt:lpstr>How does the work of the QPM Team align with the Integrated Plan?</vt:lpstr>
      <vt:lpstr>QPM Alignment</vt:lpstr>
      <vt:lpstr>INITIAL 2025 QPM WORKPLAN</vt:lpstr>
      <vt:lpstr>QPM Meetings</vt:lpstr>
      <vt:lpstr>We Want To Hear From You</vt:lpstr>
      <vt:lpstr>‘QI Spotlight’ Mini-Presentations</vt:lpstr>
      <vt:lpstr>What Is Expected of a QPM Team Member</vt:lpstr>
    </vt:vector>
  </TitlesOfParts>
  <Company>AED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AED_USER</dc:creator>
  <cp:lastModifiedBy>David Bechtel</cp:lastModifiedBy>
  <cp:revision>204</cp:revision>
  <dcterms:created xsi:type="dcterms:W3CDTF">2005-09-23T16:00:37Z</dcterms:created>
  <dcterms:modified xsi:type="dcterms:W3CDTF">2025-01-14T15:55:25Z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0x010100192B619193CF7B478C5BC34F04A29724</vt:lpwstr>
  </property>
  <property fmtid="{D5CDD505-2E9C-101B-9397-08002B2CF9AE}" pid="3" name="Order">
    <vt:r8>77409800</vt:r8>
  </property>
  <property fmtid="{D5CDD505-2E9C-101B-9397-08002B2CF9AE}" pid="4" name="MediaServiceImageTags">
    <vt:lpwstr/>
  </property>
</Properties>
</file>